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6"/>
  </p:notesMasterIdLst>
  <p:sldIdLst>
    <p:sldId id="256" r:id="rId2"/>
    <p:sldId id="284" r:id="rId3"/>
    <p:sldId id="389" r:id="rId4"/>
    <p:sldId id="390" r:id="rId5"/>
    <p:sldId id="391" r:id="rId6"/>
    <p:sldId id="394" r:id="rId7"/>
    <p:sldId id="395" r:id="rId8"/>
    <p:sldId id="396" r:id="rId9"/>
    <p:sldId id="397" r:id="rId10"/>
    <p:sldId id="398" r:id="rId11"/>
    <p:sldId id="399" r:id="rId12"/>
    <p:sldId id="400" r:id="rId13"/>
    <p:sldId id="401" r:id="rId14"/>
    <p:sldId id="402" r:id="rId15"/>
    <p:sldId id="403" r:id="rId16"/>
    <p:sldId id="404" r:id="rId17"/>
    <p:sldId id="285" r:id="rId18"/>
    <p:sldId id="291" r:id="rId19"/>
    <p:sldId id="301" r:id="rId20"/>
    <p:sldId id="302" r:id="rId21"/>
    <p:sldId id="298" r:id="rId22"/>
    <p:sldId id="300" r:id="rId23"/>
    <p:sldId id="303" r:id="rId24"/>
    <p:sldId id="290" r:id="rId25"/>
    <p:sldId id="292" r:id="rId26"/>
    <p:sldId id="257" r:id="rId27"/>
    <p:sldId id="258" r:id="rId28"/>
    <p:sldId id="259" r:id="rId29"/>
    <p:sldId id="263" r:id="rId30"/>
    <p:sldId id="265" r:id="rId31"/>
    <p:sldId id="267" r:id="rId32"/>
    <p:sldId id="260" r:id="rId33"/>
    <p:sldId id="268" r:id="rId34"/>
    <p:sldId id="269" r:id="rId35"/>
    <p:sldId id="270" r:id="rId36"/>
    <p:sldId id="261" r:id="rId37"/>
    <p:sldId id="286" r:id="rId38"/>
    <p:sldId id="287" r:id="rId39"/>
    <p:sldId id="289" r:id="rId40"/>
    <p:sldId id="272" r:id="rId41"/>
    <p:sldId id="288" r:id="rId42"/>
    <p:sldId id="274" r:id="rId43"/>
    <p:sldId id="273" r:id="rId44"/>
    <p:sldId id="275" r:id="rId45"/>
    <p:sldId id="276" r:id="rId46"/>
    <p:sldId id="277" r:id="rId47"/>
    <p:sldId id="278" r:id="rId48"/>
    <p:sldId id="279" r:id="rId49"/>
    <p:sldId id="280" r:id="rId50"/>
    <p:sldId id="304" r:id="rId51"/>
    <p:sldId id="305" r:id="rId52"/>
    <p:sldId id="307" r:id="rId53"/>
    <p:sldId id="308" r:id="rId54"/>
    <p:sldId id="310" r:id="rId55"/>
    <p:sldId id="365" r:id="rId56"/>
    <p:sldId id="366" r:id="rId57"/>
    <p:sldId id="367" r:id="rId58"/>
    <p:sldId id="368" r:id="rId59"/>
    <p:sldId id="369" r:id="rId60"/>
    <p:sldId id="370" r:id="rId61"/>
    <p:sldId id="371" r:id="rId62"/>
    <p:sldId id="372" r:id="rId63"/>
    <p:sldId id="373" r:id="rId64"/>
    <p:sldId id="374" r:id="rId65"/>
    <p:sldId id="375" r:id="rId66"/>
    <p:sldId id="376" r:id="rId67"/>
    <p:sldId id="377" r:id="rId68"/>
    <p:sldId id="378" r:id="rId69"/>
    <p:sldId id="379" r:id="rId70"/>
    <p:sldId id="380" r:id="rId71"/>
    <p:sldId id="381" r:id="rId72"/>
    <p:sldId id="382" r:id="rId73"/>
    <p:sldId id="383" r:id="rId74"/>
    <p:sldId id="384" r:id="rId75"/>
    <p:sldId id="385" r:id="rId76"/>
    <p:sldId id="386" r:id="rId77"/>
    <p:sldId id="387" r:id="rId78"/>
    <p:sldId id="388" r:id="rId79"/>
    <p:sldId id="351" r:id="rId80"/>
    <p:sldId id="352" r:id="rId81"/>
    <p:sldId id="353" r:id="rId82"/>
    <p:sldId id="354" r:id="rId83"/>
    <p:sldId id="355" r:id="rId84"/>
    <p:sldId id="356" r:id="rId85"/>
    <p:sldId id="358" r:id="rId86"/>
    <p:sldId id="360" r:id="rId87"/>
    <p:sldId id="361" r:id="rId88"/>
    <p:sldId id="362" r:id="rId89"/>
    <p:sldId id="363" r:id="rId90"/>
    <p:sldId id="405" r:id="rId91"/>
    <p:sldId id="406" r:id="rId92"/>
    <p:sldId id="407" r:id="rId93"/>
    <p:sldId id="408" r:id="rId94"/>
    <p:sldId id="409" r:id="rId95"/>
    <p:sldId id="410" r:id="rId96"/>
    <p:sldId id="411" r:id="rId97"/>
    <p:sldId id="412" r:id="rId98"/>
    <p:sldId id="413" r:id="rId99"/>
    <p:sldId id="414" r:id="rId100"/>
    <p:sldId id="415" r:id="rId101"/>
    <p:sldId id="416" r:id="rId102"/>
    <p:sldId id="417" r:id="rId103"/>
    <p:sldId id="418" r:id="rId104"/>
    <p:sldId id="419" r:id="rId105"/>
    <p:sldId id="420" r:id="rId106"/>
    <p:sldId id="421" r:id="rId107"/>
    <p:sldId id="422" r:id="rId108"/>
    <p:sldId id="423" r:id="rId109"/>
    <p:sldId id="424" r:id="rId110"/>
    <p:sldId id="425" r:id="rId111"/>
    <p:sldId id="426" r:id="rId112"/>
    <p:sldId id="427" r:id="rId113"/>
    <p:sldId id="428" r:id="rId114"/>
    <p:sldId id="429" r:id="rId115"/>
    <p:sldId id="430" r:id="rId116"/>
    <p:sldId id="431" r:id="rId117"/>
    <p:sldId id="432" r:id="rId118"/>
    <p:sldId id="433" r:id="rId119"/>
    <p:sldId id="434" r:id="rId120"/>
    <p:sldId id="435" r:id="rId121"/>
    <p:sldId id="436" r:id="rId122"/>
    <p:sldId id="437" r:id="rId123"/>
    <p:sldId id="438" r:id="rId124"/>
    <p:sldId id="439"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98"/>
    <p:restoredTop sz="65203"/>
  </p:normalViewPr>
  <p:slideViewPr>
    <p:cSldViewPr snapToGrid="0" snapToObjects="1">
      <p:cViewPr varScale="1">
        <p:scale>
          <a:sx n="64" d="100"/>
          <a:sy n="64" d="100"/>
        </p:scale>
        <p:origin x="5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notesMaster" Target="notesMasters/notesMaster1.xml"/><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3.emf"/><Relationship Id="rId2" Type="http://schemas.openxmlformats.org/officeDocument/2006/relationships/image" Target="../media/image7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6AA1F-E9A9-C848-BE83-DF194EF098E1}" type="datetimeFigureOut">
              <a:rPr lang="en-US" smtClean="0"/>
              <a:t>1/18/18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37A6BC-BB3D-D741-863A-D58BC060B472}" type="slidenum">
              <a:rPr lang="en-US" smtClean="0"/>
              <a:t>‹#›</a:t>
            </a:fld>
            <a:endParaRPr lang="en-US"/>
          </a:p>
        </p:txBody>
      </p:sp>
    </p:spTree>
    <p:extLst>
      <p:ext uri="{BB962C8B-B14F-4D97-AF65-F5344CB8AC3E}">
        <p14:creationId xmlns:p14="http://schemas.microsoft.com/office/powerpoint/2010/main" val="66141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Common Object Request Broker Architecture (</a:t>
            </a:r>
            <a:r>
              <a:rPr lang="en-US" sz="1200" b="1" i="0" kern="1200" dirty="0" smtClean="0">
                <a:solidFill>
                  <a:schemeClr val="tx1"/>
                </a:solidFill>
                <a:effectLst/>
                <a:latin typeface="+mn-lt"/>
                <a:ea typeface="+mn-ea"/>
                <a:cs typeface="+mn-cs"/>
              </a:rPr>
              <a:t>CORBA</a:t>
            </a:r>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Remote Method Invocation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RMI</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3</a:t>
            </a:fld>
            <a:endParaRPr lang="en-US"/>
          </a:p>
        </p:txBody>
      </p:sp>
    </p:spTree>
    <p:extLst>
      <p:ext uri="{BB962C8B-B14F-4D97-AF65-F5344CB8AC3E}">
        <p14:creationId xmlns:p14="http://schemas.microsoft.com/office/powerpoint/2010/main" val="1755413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One worrying thing about DNS is that the entire domain like </a:t>
            </a:r>
            <a:r>
              <a:rPr lang="en-US" sz="1200" kern="1200" dirty="0" err="1" smtClean="0">
                <a:solidFill>
                  <a:schemeClr val="tx1"/>
                </a:solidFill>
                <a:latin typeface="+mn-lt"/>
                <a:ea typeface="+mn-ea"/>
                <a:cs typeface="+mn-cs"/>
              </a:rPr>
              <a:t>wikipedia.org</a:t>
            </a:r>
            <a:r>
              <a:rPr lang="en-US" sz="1200" kern="1200" dirty="0" smtClean="0">
                <a:solidFill>
                  <a:schemeClr val="tx1"/>
                </a:solidFill>
                <a:latin typeface="+mn-lt"/>
                <a:ea typeface="+mn-ea"/>
                <a:cs typeface="+mn-cs"/>
              </a:rPr>
              <a:t> or </a:t>
            </a:r>
            <a:r>
              <a:rPr lang="en-US" sz="1200" kern="1200" dirty="0" err="1" smtClean="0">
                <a:solidFill>
                  <a:schemeClr val="tx1"/>
                </a:solidFill>
                <a:latin typeface="+mn-lt"/>
                <a:ea typeface="+mn-ea"/>
                <a:cs typeface="+mn-cs"/>
              </a:rPr>
              <a:t>facebook.com</a:t>
            </a:r>
            <a:r>
              <a:rPr lang="en-US" sz="1200" kern="1200" dirty="0" smtClean="0">
                <a:solidFill>
                  <a:schemeClr val="tx1"/>
                </a:solidFill>
                <a:latin typeface="+mn-lt"/>
                <a:ea typeface="+mn-ea"/>
                <a:cs typeface="+mn-cs"/>
              </a:rPr>
              <a:t> seems to map to a single IP address. Fortunately, there are ways of mitigating the bottleneck:</a:t>
            </a:r>
          </a:p>
          <a:p>
            <a:r>
              <a:rPr lang="en-US" sz="1200" b="1" kern="1200" dirty="0" smtClean="0">
                <a:solidFill>
                  <a:schemeClr val="tx1"/>
                </a:solidFill>
                <a:latin typeface="+mn-lt"/>
                <a:ea typeface="+mn-ea"/>
                <a:cs typeface="+mn-cs"/>
              </a:rPr>
              <a:t>Round-robin DNS</a:t>
            </a:r>
            <a:r>
              <a:rPr lang="en-US" sz="1200" b="0" kern="1200" dirty="0" smtClean="0">
                <a:solidFill>
                  <a:schemeClr val="tx1"/>
                </a:solidFill>
                <a:latin typeface="+mn-lt"/>
                <a:ea typeface="+mn-ea"/>
                <a:cs typeface="+mn-cs"/>
              </a:rPr>
              <a:t> is a solution where the DNS lookup returns multiple IP addresses, rather than just one. For example, </a:t>
            </a:r>
            <a:r>
              <a:rPr lang="en-US" sz="1200" b="0" kern="1200" dirty="0" err="1" smtClean="0">
                <a:solidFill>
                  <a:schemeClr val="tx1"/>
                </a:solidFill>
                <a:latin typeface="+mn-lt"/>
                <a:ea typeface="+mn-ea"/>
                <a:cs typeface="+mn-cs"/>
              </a:rPr>
              <a:t>facebook.com</a:t>
            </a:r>
            <a:r>
              <a:rPr lang="en-US" sz="1200" b="0" kern="1200" dirty="0" smtClean="0">
                <a:solidFill>
                  <a:schemeClr val="tx1"/>
                </a:solidFill>
                <a:latin typeface="+mn-lt"/>
                <a:ea typeface="+mn-ea"/>
                <a:cs typeface="+mn-cs"/>
              </a:rPr>
              <a:t> actually maps to four IP addresses.</a:t>
            </a:r>
          </a:p>
          <a:p>
            <a:r>
              <a:rPr lang="en-US" sz="1200" b="1" kern="1200" dirty="0" smtClean="0">
                <a:solidFill>
                  <a:schemeClr val="tx1"/>
                </a:solidFill>
                <a:latin typeface="+mn-lt"/>
                <a:ea typeface="+mn-ea"/>
                <a:cs typeface="+mn-cs"/>
              </a:rPr>
              <a:t>Load-balancer</a:t>
            </a:r>
            <a:r>
              <a:rPr lang="en-US" sz="1200" b="0" kern="1200" dirty="0" smtClean="0">
                <a:solidFill>
                  <a:schemeClr val="tx1"/>
                </a:solidFill>
                <a:latin typeface="+mn-lt"/>
                <a:ea typeface="+mn-ea"/>
                <a:cs typeface="+mn-cs"/>
              </a:rPr>
              <a:t> is the piece of hardware that listens on a particular IP address and forwards the requests to other servers. Major sites will typically use expensive high-performance load balancers.</a:t>
            </a:r>
          </a:p>
          <a:p>
            <a:r>
              <a:rPr lang="en-US" sz="1200" b="1" kern="1200" dirty="0" smtClean="0">
                <a:solidFill>
                  <a:schemeClr val="tx1"/>
                </a:solidFill>
                <a:latin typeface="+mn-lt"/>
                <a:ea typeface="+mn-ea"/>
                <a:cs typeface="+mn-cs"/>
              </a:rPr>
              <a:t>Geographic DNS </a:t>
            </a:r>
            <a:r>
              <a:rPr lang="en-US" sz="1200" b="0" kern="1200" dirty="0" smtClean="0">
                <a:solidFill>
                  <a:schemeClr val="tx1"/>
                </a:solidFill>
                <a:latin typeface="+mn-lt"/>
                <a:ea typeface="+mn-ea"/>
                <a:cs typeface="+mn-cs"/>
              </a:rPr>
              <a:t>improves scalability by mapping a domain name to different IP addresses, depending on the client’s geographic location. This is great for hosting static content so that different servers don’t have to update shared state.</a:t>
            </a:r>
          </a:p>
          <a:p>
            <a:r>
              <a:rPr lang="en-US" sz="1200" b="1" kern="1200" dirty="0" err="1" smtClean="0">
                <a:solidFill>
                  <a:schemeClr val="tx1"/>
                </a:solidFill>
                <a:latin typeface="+mn-lt"/>
                <a:ea typeface="+mn-ea"/>
                <a:cs typeface="+mn-cs"/>
              </a:rPr>
              <a:t>Anycast</a:t>
            </a:r>
            <a:r>
              <a:rPr lang="en-US" sz="1200" b="0" kern="1200" dirty="0" smtClean="0">
                <a:solidFill>
                  <a:schemeClr val="tx1"/>
                </a:solidFill>
                <a:latin typeface="+mn-lt"/>
                <a:ea typeface="+mn-ea"/>
                <a:cs typeface="+mn-cs"/>
              </a:rPr>
              <a:t> is a routing technique where a single IP address maps to multiple physical servers. Unfortunately, </a:t>
            </a:r>
            <a:r>
              <a:rPr lang="en-US" sz="1200" b="0" kern="1200" dirty="0" err="1" smtClean="0">
                <a:solidFill>
                  <a:schemeClr val="tx1"/>
                </a:solidFill>
                <a:latin typeface="+mn-lt"/>
                <a:ea typeface="+mn-ea"/>
                <a:cs typeface="+mn-cs"/>
              </a:rPr>
              <a:t>anycast</a:t>
            </a:r>
            <a:r>
              <a:rPr lang="en-US" sz="1200" b="0" kern="1200" dirty="0" smtClean="0">
                <a:solidFill>
                  <a:schemeClr val="tx1"/>
                </a:solidFill>
                <a:latin typeface="+mn-lt"/>
                <a:ea typeface="+mn-ea"/>
                <a:cs typeface="+mn-cs"/>
              </a:rPr>
              <a:t> does not fit well with TCP and is rarely used in that scenario.</a:t>
            </a:r>
          </a:p>
          <a:p>
            <a:r>
              <a:rPr lang="en-US" sz="1200" b="0" kern="1200" dirty="0" smtClean="0">
                <a:solidFill>
                  <a:schemeClr val="tx1"/>
                </a:solidFill>
                <a:latin typeface="+mn-lt"/>
                <a:ea typeface="+mn-ea"/>
                <a:cs typeface="+mn-cs"/>
              </a:rPr>
              <a:t>Most of the DNS servers themselves use </a:t>
            </a:r>
            <a:r>
              <a:rPr lang="en-US" sz="1200" b="0" kern="1200" dirty="0" err="1" smtClean="0">
                <a:solidFill>
                  <a:schemeClr val="tx1"/>
                </a:solidFill>
                <a:latin typeface="+mn-lt"/>
                <a:ea typeface="+mn-ea"/>
                <a:cs typeface="+mn-cs"/>
              </a:rPr>
              <a:t>anycast</a:t>
            </a:r>
            <a:r>
              <a:rPr lang="en-US" sz="1200" b="0" kern="1200" dirty="0" smtClean="0">
                <a:solidFill>
                  <a:schemeClr val="tx1"/>
                </a:solidFill>
                <a:latin typeface="+mn-lt"/>
                <a:ea typeface="+mn-ea"/>
                <a:cs typeface="+mn-cs"/>
              </a:rPr>
              <a:t> to achieve high availability and low latency </a:t>
            </a:r>
            <a:r>
              <a:rPr lang="en-US" sz="1200" b="1" kern="1200" dirty="0" smtClean="0">
                <a:solidFill>
                  <a:schemeClr val="tx1"/>
                </a:solidFill>
                <a:latin typeface="+mn-lt"/>
                <a:ea typeface="+mn-ea"/>
                <a:cs typeface="+mn-cs"/>
              </a:rPr>
              <a:t>of the DNS lookups</a:t>
            </a:r>
            <a:r>
              <a:rPr lang="en-US" sz="1200" b="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32</a:t>
            </a:fld>
            <a:endParaRPr lang="en-US"/>
          </a:p>
        </p:txBody>
      </p:sp>
    </p:spTree>
    <p:extLst>
      <p:ext uri="{BB962C8B-B14F-4D97-AF65-F5344CB8AC3E}">
        <p14:creationId xmlns:p14="http://schemas.microsoft.com/office/powerpoint/2010/main" val="1029758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GET request names the </a:t>
            </a:r>
            <a:r>
              <a:rPr lang="en-US" sz="1200" b="1" kern="1200" dirty="0" smtClean="0">
                <a:solidFill>
                  <a:schemeClr val="tx1"/>
                </a:solidFill>
                <a:latin typeface="+mn-lt"/>
                <a:ea typeface="+mn-ea"/>
                <a:cs typeface="+mn-cs"/>
              </a:rPr>
              <a:t>URL</a:t>
            </a:r>
            <a:r>
              <a:rPr lang="en-US" sz="1200" b="0" kern="1200" dirty="0" smtClean="0">
                <a:solidFill>
                  <a:schemeClr val="tx1"/>
                </a:solidFill>
                <a:latin typeface="+mn-lt"/>
                <a:ea typeface="+mn-ea"/>
                <a:cs typeface="+mn-cs"/>
              </a:rPr>
              <a:t> to fetch</a:t>
            </a:r>
            <a:r>
              <a:rPr lang="en-US" sz="1200" b="1" kern="1200" dirty="0" smtClean="0">
                <a:solidFill>
                  <a:schemeClr val="tx1"/>
                </a:solidFill>
                <a:latin typeface="+mn-lt"/>
                <a:ea typeface="+mn-ea"/>
                <a:cs typeface="+mn-cs"/>
              </a:rPr>
              <a:t>:</a:t>
            </a:r>
            <a:r>
              <a:rPr lang="en-US" sz="1200" b="0" kern="1200" dirty="0" smtClean="0">
                <a:solidFill>
                  <a:schemeClr val="tx1"/>
                </a:solidFill>
                <a:latin typeface="+mn-lt"/>
                <a:ea typeface="+mn-ea"/>
                <a:cs typeface="+mn-cs"/>
              </a:rPr>
              <a:t> “http://</a:t>
            </a:r>
            <a:r>
              <a:rPr lang="en-US" sz="1200" b="0" kern="1200" dirty="0" err="1" smtClean="0">
                <a:solidFill>
                  <a:schemeClr val="tx1"/>
                </a:solidFill>
                <a:latin typeface="+mn-lt"/>
                <a:ea typeface="+mn-ea"/>
                <a:cs typeface="+mn-cs"/>
              </a:rPr>
              <a:t>facebook.com</a:t>
            </a:r>
            <a:r>
              <a:rPr lang="en-US" sz="1200" b="0" kern="1200" dirty="0" smtClean="0">
                <a:solidFill>
                  <a:schemeClr val="tx1"/>
                </a:solidFill>
                <a:latin typeface="+mn-lt"/>
                <a:ea typeface="+mn-ea"/>
                <a:cs typeface="+mn-cs"/>
              </a:rPr>
              <a:t>/”. The browser identifies itself (</a:t>
            </a:r>
            <a:r>
              <a:rPr lang="en-US" sz="1200" b="1" kern="1200" dirty="0" smtClean="0">
                <a:solidFill>
                  <a:schemeClr val="tx1"/>
                </a:solidFill>
                <a:latin typeface="+mn-lt"/>
                <a:ea typeface="+mn-ea"/>
                <a:cs typeface="+mn-cs"/>
              </a:rPr>
              <a:t>User-Agent</a:t>
            </a:r>
            <a:r>
              <a:rPr lang="en-US" sz="1200" b="0" kern="1200" dirty="0" smtClean="0">
                <a:solidFill>
                  <a:schemeClr val="tx1"/>
                </a:solidFill>
                <a:latin typeface="+mn-lt"/>
                <a:ea typeface="+mn-ea"/>
                <a:cs typeface="+mn-cs"/>
              </a:rPr>
              <a:t> header), and states what types of responses it will accept (</a:t>
            </a:r>
            <a:r>
              <a:rPr lang="en-US" sz="1200" b="1" kern="1200" dirty="0" smtClean="0">
                <a:solidFill>
                  <a:schemeClr val="tx1"/>
                </a:solidFill>
                <a:latin typeface="+mn-lt"/>
                <a:ea typeface="+mn-ea"/>
                <a:cs typeface="+mn-cs"/>
              </a:rPr>
              <a:t>Accept</a:t>
            </a:r>
            <a:r>
              <a:rPr lang="en-US" sz="1200" b="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Accept-Encoding</a:t>
            </a:r>
            <a:r>
              <a:rPr lang="en-US" sz="1200" b="0" kern="1200" dirty="0" smtClean="0">
                <a:solidFill>
                  <a:schemeClr val="tx1"/>
                </a:solidFill>
                <a:latin typeface="+mn-lt"/>
                <a:ea typeface="+mn-ea"/>
                <a:cs typeface="+mn-cs"/>
              </a:rPr>
              <a:t> headers). The </a:t>
            </a:r>
            <a:r>
              <a:rPr lang="en-US" sz="1200" b="1" kern="1200" dirty="0" smtClean="0">
                <a:solidFill>
                  <a:schemeClr val="tx1"/>
                </a:solidFill>
                <a:latin typeface="+mn-lt"/>
                <a:ea typeface="+mn-ea"/>
                <a:cs typeface="+mn-cs"/>
              </a:rPr>
              <a:t>Connection</a:t>
            </a:r>
            <a:r>
              <a:rPr lang="en-US" sz="1200" b="0" kern="1200" dirty="0" smtClean="0">
                <a:solidFill>
                  <a:schemeClr val="tx1"/>
                </a:solidFill>
                <a:latin typeface="+mn-lt"/>
                <a:ea typeface="+mn-ea"/>
                <a:cs typeface="+mn-cs"/>
              </a:rPr>
              <a:t> header asks the server to keep the TCP connection open for further requests.</a:t>
            </a:r>
          </a:p>
          <a:p>
            <a:r>
              <a:rPr lang="en-US" sz="1200" b="0" kern="1200" dirty="0" smtClean="0">
                <a:solidFill>
                  <a:schemeClr val="tx1"/>
                </a:solidFill>
                <a:latin typeface="+mn-lt"/>
                <a:ea typeface="+mn-ea"/>
                <a:cs typeface="+mn-cs"/>
              </a:rPr>
              <a:t>The request also contains the </a:t>
            </a:r>
            <a:r>
              <a:rPr lang="en-US" sz="1200" b="1" kern="1200" dirty="0" smtClean="0">
                <a:solidFill>
                  <a:schemeClr val="tx1"/>
                </a:solidFill>
                <a:latin typeface="+mn-lt"/>
                <a:ea typeface="+mn-ea"/>
                <a:cs typeface="+mn-cs"/>
              </a:rPr>
              <a:t>cookies</a:t>
            </a:r>
            <a:r>
              <a:rPr lang="en-US" sz="1200" b="0" kern="1200" dirty="0" smtClean="0">
                <a:solidFill>
                  <a:schemeClr val="tx1"/>
                </a:solidFill>
                <a:latin typeface="+mn-lt"/>
                <a:ea typeface="+mn-ea"/>
                <a:cs typeface="+mn-cs"/>
              </a:rPr>
              <a:t> that the browser has for this domain. As you probably already know, cookies are key-value pairs that track the state of a web site in between different page requests. And so the cookies store the name of the logged-in user, a secret number that was assigned to the user by the server, some of user’s settings, etc. The cookies will be stored in a text file on the client, and sent to the server with every request.</a:t>
            </a:r>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36</a:t>
            </a:fld>
            <a:endParaRPr lang="en-US"/>
          </a:p>
        </p:txBody>
      </p:sp>
    </p:spTree>
    <p:extLst>
      <p:ext uri="{BB962C8B-B14F-4D97-AF65-F5344CB8AC3E}">
        <p14:creationId xmlns:p14="http://schemas.microsoft.com/office/powerpoint/2010/main" val="148845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40</a:t>
            </a:fld>
            <a:endParaRPr lang="en-US"/>
          </a:p>
        </p:txBody>
      </p:sp>
    </p:spTree>
    <p:extLst>
      <p:ext uri="{BB962C8B-B14F-4D97-AF65-F5344CB8AC3E}">
        <p14:creationId xmlns:p14="http://schemas.microsoft.com/office/powerpoint/2010/main" val="51425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Each of these URLs will go through process a similar to what the HTML page went through. So, the browser will look up the domain name in DNS, send a request to the URL, follow redirects, etc.</a:t>
            </a:r>
          </a:p>
          <a:p>
            <a:r>
              <a:rPr lang="en-US" sz="1200" kern="1200" dirty="0" smtClean="0">
                <a:solidFill>
                  <a:schemeClr val="tx1"/>
                </a:solidFill>
                <a:latin typeface="+mn-lt"/>
                <a:ea typeface="+mn-ea"/>
                <a:cs typeface="+mn-cs"/>
              </a:rPr>
              <a:t>However, static files – unlike dynamic pages – allow the browser to cache them. Some of the files may be served up from cache, without contacting the server at all. The browser knows how long to cache a particular file because the response that returned the file contained an Expires header. Additionally, each response may also contain an </a:t>
            </a:r>
            <a:r>
              <a:rPr lang="en-US" sz="1200" kern="1200" dirty="0" err="1" smtClean="0">
                <a:solidFill>
                  <a:schemeClr val="tx1"/>
                </a:solidFill>
                <a:latin typeface="+mn-lt"/>
                <a:ea typeface="+mn-ea"/>
                <a:cs typeface="+mn-cs"/>
              </a:rPr>
              <a:t>ETag</a:t>
            </a:r>
            <a:r>
              <a:rPr lang="en-US" sz="1200" kern="1200" dirty="0" smtClean="0">
                <a:solidFill>
                  <a:schemeClr val="tx1"/>
                </a:solidFill>
                <a:latin typeface="+mn-lt"/>
                <a:ea typeface="+mn-ea"/>
                <a:cs typeface="+mn-cs"/>
              </a:rPr>
              <a:t> header that works like a version number – if the browser sees an </a:t>
            </a:r>
            <a:r>
              <a:rPr lang="en-US" sz="1200" kern="1200" dirty="0" err="1" smtClean="0">
                <a:solidFill>
                  <a:schemeClr val="tx1"/>
                </a:solidFill>
                <a:latin typeface="+mn-lt"/>
                <a:ea typeface="+mn-ea"/>
                <a:cs typeface="+mn-cs"/>
              </a:rPr>
              <a:t>ETag</a:t>
            </a:r>
            <a:r>
              <a:rPr lang="en-US" sz="1200" kern="1200" dirty="0" smtClean="0">
                <a:solidFill>
                  <a:schemeClr val="tx1"/>
                </a:solidFill>
                <a:latin typeface="+mn-lt"/>
                <a:ea typeface="+mn-ea"/>
                <a:cs typeface="+mn-cs"/>
              </a:rPr>
              <a:t> for a version of the file it already has, it can stop the transfer immediately.</a:t>
            </a:r>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46</a:t>
            </a:fld>
            <a:endParaRPr lang="en-US"/>
          </a:p>
        </p:txBody>
      </p:sp>
    </p:spTree>
    <p:extLst>
      <p:ext uri="{BB962C8B-B14F-4D97-AF65-F5344CB8AC3E}">
        <p14:creationId xmlns:p14="http://schemas.microsoft.com/office/powerpoint/2010/main" val="1816404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50</a:t>
            </a:fld>
            <a:endParaRPr lang="en-US"/>
          </a:p>
        </p:txBody>
      </p:sp>
    </p:spTree>
    <p:extLst>
      <p:ext uri="{BB962C8B-B14F-4D97-AF65-F5344CB8AC3E}">
        <p14:creationId xmlns:p14="http://schemas.microsoft.com/office/powerpoint/2010/main" val="1518836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51</a:t>
            </a:fld>
            <a:endParaRPr lang="en-US"/>
          </a:p>
        </p:txBody>
      </p:sp>
    </p:spTree>
    <p:extLst>
      <p:ext uri="{BB962C8B-B14F-4D97-AF65-F5344CB8AC3E}">
        <p14:creationId xmlns:p14="http://schemas.microsoft.com/office/powerpoint/2010/main" val="2095452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6F758-E9E3-1C48-AC08-1B8C84886C35}" type="slidenum">
              <a:rPr lang="en-US" smtClean="0"/>
              <a:t>56</a:t>
            </a:fld>
            <a:endParaRPr lang="en-US"/>
          </a:p>
        </p:txBody>
      </p:sp>
    </p:spTree>
    <p:extLst>
      <p:ext uri="{BB962C8B-B14F-4D97-AF65-F5344CB8AC3E}">
        <p14:creationId xmlns:p14="http://schemas.microsoft.com/office/powerpoint/2010/main" val="812784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79</a:t>
            </a:fld>
            <a:endParaRPr lang="en-US"/>
          </a:p>
        </p:txBody>
      </p:sp>
    </p:spTree>
    <p:extLst>
      <p:ext uri="{BB962C8B-B14F-4D97-AF65-F5344CB8AC3E}">
        <p14:creationId xmlns:p14="http://schemas.microsoft.com/office/powerpoint/2010/main" val="37174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82</a:t>
            </a:fld>
            <a:endParaRPr lang="en-US"/>
          </a:p>
        </p:txBody>
      </p:sp>
    </p:spTree>
    <p:extLst>
      <p:ext uri="{BB962C8B-B14F-4D97-AF65-F5344CB8AC3E}">
        <p14:creationId xmlns:p14="http://schemas.microsoft.com/office/powerpoint/2010/main" val="117801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one exception to the principle of location. </a:t>
            </a:r>
          </a:p>
          <a:p>
            <a:r>
              <a:rPr lang="en-US" dirty="0" smtClean="0"/>
              <a:t>If a property is marked with </a:t>
            </a:r>
            <a:r>
              <a:rPr lang="en-US" dirty="0" smtClean="0">
                <a:solidFill>
                  <a:schemeClr val="accent1"/>
                </a:solidFill>
              </a:rPr>
              <a:t>!important </a:t>
            </a:r>
            <a:r>
              <a:rPr lang="en-US" dirty="0" smtClean="0"/>
              <a:t>in an author-created style rule, then it will override any other author-created style regardless of its location. </a:t>
            </a:r>
          </a:p>
          <a:p>
            <a:r>
              <a:rPr lang="en-US" dirty="0" smtClean="0"/>
              <a:t>The only exception is a style marked with !important in an user style sheet; such a rule will override all others. </a:t>
            </a:r>
          </a:p>
          <a:p>
            <a:endParaRPr lang="en-US" dirty="0"/>
          </a:p>
        </p:txBody>
      </p:sp>
      <p:sp>
        <p:nvSpPr>
          <p:cNvPr id="4" name="Slide Number Placeholder 3"/>
          <p:cNvSpPr>
            <a:spLocks noGrp="1"/>
          </p:cNvSpPr>
          <p:nvPr>
            <p:ph type="sldNum" sz="quarter" idx="10"/>
          </p:nvPr>
        </p:nvSpPr>
        <p:spPr/>
        <p:txBody>
          <a:bodyPr/>
          <a:lstStyle/>
          <a:p>
            <a:fld id="{1B7F59D9-7CCF-204B-B31F-A30BE00A67BF}" type="slidenum">
              <a:rPr lang="en-US" smtClean="0"/>
              <a:t>114</a:t>
            </a:fld>
            <a:endParaRPr lang="en-US"/>
          </a:p>
        </p:txBody>
      </p:sp>
    </p:spTree>
    <p:extLst>
      <p:ext uri="{BB962C8B-B14F-4D97-AF65-F5344CB8AC3E}">
        <p14:creationId xmlns:p14="http://schemas.microsoft.com/office/powerpoint/2010/main" val="746574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6</a:t>
            </a:fld>
            <a:endParaRPr lang="en-US"/>
          </a:p>
        </p:txBody>
      </p:sp>
    </p:spTree>
    <p:extLst>
      <p:ext uri="{BB962C8B-B14F-4D97-AF65-F5344CB8AC3E}">
        <p14:creationId xmlns:p14="http://schemas.microsoft.com/office/powerpoint/2010/main" val="64353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7</a:t>
            </a:fld>
            <a:endParaRPr lang="en-US"/>
          </a:p>
        </p:txBody>
      </p:sp>
    </p:spTree>
    <p:extLst>
      <p:ext uri="{BB962C8B-B14F-4D97-AF65-F5344CB8AC3E}">
        <p14:creationId xmlns:p14="http://schemas.microsoft.com/office/powerpoint/2010/main" val="1125938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8</a:t>
            </a:fld>
            <a:endParaRPr lang="en-US"/>
          </a:p>
        </p:txBody>
      </p:sp>
    </p:spTree>
    <p:extLst>
      <p:ext uri="{BB962C8B-B14F-4D97-AF65-F5344CB8AC3E}">
        <p14:creationId xmlns:p14="http://schemas.microsoft.com/office/powerpoint/2010/main" val="20757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9</a:t>
            </a:fld>
            <a:endParaRPr lang="en-US"/>
          </a:p>
        </p:txBody>
      </p:sp>
    </p:spTree>
    <p:extLst>
      <p:ext uri="{BB962C8B-B14F-4D97-AF65-F5344CB8AC3E}">
        <p14:creationId xmlns:p14="http://schemas.microsoft.com/office/powerpoint/2010/main" val="2131483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11</a:t>
            </a:fld>
            <a:endParaRPr lang="en-US"/>
          </a:p>
        </p:txBody>
      </p:sp>
    </p:spTree>
    <p:extLst>
      <p:ext uri="{BB962C8B-B14F-4D97-AF65-F5344CB8AC3E}">
        <p14:creationId xmlns:p14="http://schemas.microsoft.com/office/powerpoint/2010/main" val="167584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23</a:t>
            </a:fld>
            <a:endParaRPr lang="en-US"/>
          </a:p>
        </p:txBody>
      </p:sp>
    </p:spTree>
    <p:extLst>
      <p:ext uri="{BB962C8B-B14F-4D97-AF65-F5344CB8AC3E}">
        <p14:creationId xmlns:p14="http://schemas.microsoft.com/office/powerpoint/2010/main" val="1579487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smtClean="0">
                <a:solidFill>
                  <a:schemeClr val="accent6">
                    <a:lumMod val="75000"/>
                  </a:schemeClr>
                </a:solidFill>
              </a:rPr>
              <a:t>protocol</a:t>
            </a:r>
            <a:r>
              <a:rPr lang="en-US" dirty="0" smtClean="0"/>
              <a:t> is a set of rules that are used when computers  communicate. </a:t>
            </a:r>
          </a:p>
          <a:p>
            <a:r>
              <a:rPr lang="en-US" dirty="0" smtClean="0"/>
              <a:t>The TCP/IP Internet protocols were originally abstracted as a four-layer stack. </a:t>
            </a:r>
          </a:p>
          <a:p>
            <a:pPr lvl="1"/>
            <a:r>
              <a:rPr lang="en-US" dirty="0" smtClean="0"/>
              <a:t>Later abstractions subdivide it further into five or seven layers. </a:t>
            </a:r>
          </a:p>
          <a:p>
            <a:r>
              <a:rPr lang="en-US" dirty="0" smtClean="0"/>
              <a:t>Since we are focused on the top layer anyhow, we will use the earliest and simplest </a:t>
            </a:r>
            <a:r>
              <a:rPr lang="en-US" b="1" dirty="0" smtClean="0">
                <a:solidFill>
                  <a:schemeClr val="accent1"/>
                </a:solidFill>
              </a:rPr>
              <a:t>four-layer network model</a:t>
            </a:r>
            <a:r>
              <a:rPr lang="en-US" dirty="0" smtClean="0"/>
              <a: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24</a:t>
            </a:fld>
            <a:endParaRPr lang="en-US"/>
          </a:p>
        </p:txBody>
      </p:sp>
    </p:spTree>
    <p:extLst>
      <p:ext uri="{BB962C8B-B14F-4D97-AF65-F5344CB8AC3E}">
        <p14:creationId xmlns:p14="http://schemas.microsoft.com/office/powerpoint/2010/main" val="72896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37A6BC-BB3D-D741-863A-D58BC060B472}" type="slidenum">
              <a:rPr lang="en-US" smtClean="0"/>
              <a:t>28</a:t>
            </a:fld>
            <a:endParaRPr lang="en-US"/>
          </a:p>
        </p:txBody>
      </p:sp>
    </p:spTree>
    <p:extLst>
      <p:ext uri="{BB962C8B-B14F-4D97-AF65-F5344CB8AC3E}">
        <p14:creationId xmlns:p14="http://schemas.microsoft.com/office/powerpoint/2010/main" val="95272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91AA6F0-F803-9A4D-9117-F6A779B9FDB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86051-3D92-764B-82F9-F3932DD97C78}" type="slidenum">
              <a:rPr lang="en-US" smtClean="0"/>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454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1AA6F0-F803-9A4D-9117-F6A779B9FDB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86051-3D92-764B-82F9-F3932DD97C78}" type="slidenum">
              <a:rPr lang="en-US" smtClean="0"/>
              <a:t>‹#›</a:t>
            </a:fld>
            <a:endParaRPr lang="en-US"/>
          </a:p>
        </p:txBody>
      </p:sp>
    </p:spTree>
    <p:extLst>
      <p:ext uri="{BB962C8B-B14F-4D97-AF65-F5344CB8AC3E}">
        <p14:creationId xmlns:p14="http://schemas.microsoft.com/office/powerpoint/2010/main" val="31446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1AA6F0-F803-9A4D-9117-F6A779B9FDB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86051-3D92-764B-82F9-F3932DD97C78}" type="slidenum">
              <a:rPr lang="en-US" smtClean="0"/>
              <a:t>‹#›</a:t>
            </a:fld>
            <a:endParaRPr lang="en-US"/>
          </a:p>
        </p:txBody>
      </p:sp>
    </p:spTree>
    <p:extLst>
      <p:ext uri="{BB962C8B-B14F-4D97-AF65-F5344CB8AC3E}">
        <p14:creationId xmlns:p14="http://schemas.microsoft.com/office/powerpoint/2010/main" val="268235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22238"/>
            <a:ext cx="103632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1219200" y="1646238"/>
            <a:ext cx="85344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1219200" y="838200"/>
            <a:ext cx="8534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extLst>
      <p:ext uri="{BB962C8B-B14F-4D97-AF65-F5344CB8AC3E}">
        <p14:creationId xmlns:p14="http://schemas.microsoft.com/office/powerpoint/2010/main" val="1306800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1AA6F0-F803-9A4D-9117-F6A779B9FDB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86051-3D92-764B-82F9-F3932DD97C78}" type="slidenum">
              <a:rPr lang="en-US" smtClean="0"/>
              <a:t>‹#›</a:t>
            </a:fld>
            <a:endParaRPr lang="en-US"/>
          </a:p>
        </p:txBody>
      </p:sp>
    </p:spTree>
    <p:extLst>
      <p:ext uri="{BB962C8B-B14F-4D97-AF65-F5344CB8AC3E}">
        <p14:creationId xmlns:p14="http://schemas.microsoft.com/office/powerpoint/2010/main" val="1915214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1AA6F0-F803-9A4D-9117-F6A779B9FDB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86051-3D92-764B-82F9-F3932DD97C78}" type="slidenum">
              <a:rPr lang="en-US" smtClean="0"/>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855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91AA6F0-F803-9A4D-9117-F6A779B9FDB3}"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86051-3D92-764B-82F9-F3932DD97C78}" type="slidenum">
              <a:rPr lang="en-US" smtClean="0"/>
              <a:t>‹#›</a:t>
            </a:fld>
            <a:endParaRPr lang="en-US"/>
          </a:p>
        </p:txBody>
      </p:sp>
    </p:spTree>
    <p:extLst>
      <p:ext uri="{BB962C8B-B14F-4D97-AF65-F5344CB8AC3E}">
        <p14:creationId xmlns:p14="http://schemas.microsoft.com/office/powerpoint/2010/main" val="546158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91AA6F0-F803-9A4D-9117-F6A779B9FDB3}"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086051-3D92-764B-82F9-F3932DD97C78}" type="slidenum">
              <a:rPr lang="en-US" smtClean="0"/>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92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1AA6F0-F803-9A4D-9117-F6A779B9FDB3}" type="datetimeFigureOut">
              <a:rPr lang="en-US" smtClean="0"/>
              <a:t>1/18/18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086051-3D92-764B-82F9-F3932DD97C78}" type="slidenum">
              <a:rPr lang="en-US" smtClean="0"/>
              <a:t>‹#›</a:t>
            </a:fld>
            <a:endParaRPr lang="en-US"/>
          </a:p>
        </p:txBody>
      </p:sp>
    </p:spTree>
    <p:extLst>
      <p:ext uri="{BB962C8B-B14F-4D97-AF65-F5344CB8AC3E}">
        <p14:creationId xmlns:p14="http://schemas.microsoft.com/office/powerpoint/2010/main" val="912906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AA6F0-F803-9A4D-9117-F6A779B9FDB3}" type="datetimeFigureOut">
              <a:rPr lang="en-US" smtClean="0"/>
              <a:t>1/18/18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086051-3D92-764B-82F9-F3932DD97C78}" type="slidenum">
              <a:rPr lang="en-US" smtClean="0"/>
              <a:t>‹#›</a:t>
            </a:fld>
            <a:endParaRPr lang="en-US"/>
          </a:p>
        </p:txBody>
      </p:sp>
    </p:spTree>
    <p:extLst>
      <p:ext uri="{BB962C8B-B14F-4D97-AF65-F5344CB8AC3E}">
        <p14:creationId xmlns:p14="http://schemas.microsoft.com/office/powerpoint/2010/main" val="1591295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1AA6F0-F803-9A4D-9117-F6A779B9FDB3}"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86051-3D92-764B-82F9-F3932DD97C78}"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11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1AA6F0-F803-9A4D-9117-F6A779B9FDB3}"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86051-3D92-764B-82F9-F3932DD97C78}" type="slidenum">
              <a:rPr lang="en-US" smtClean="0"/>
              <a:t>‹#›</a:t>
            </a:fld>
            <a:endParaRPr lang="en-US"/>
          </a:p>
        </p:txBody>
      </p:sp>
    </p:spTree>
    <p:extLst>
      <p:ext uri="{BB962C8B-B14F-4D97-AF65-F5344CB8AC3E}">
        <p14:creationId xmlns:p14="http://schemas.microsoft.com/office/powerpoint/2010/main" val="18761121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391AA6F0-F803-9A4D-9117-F6A779B9FDB3}" type="datetimeFigureOut">
              <a:rPr lang="en-US" smtClean="0"/>
              <a:t>1/18/18</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45086051-3D92-764B-82F9-F3932DD97C78}" type="slidenum">
              <a:rPr lang="en-US" smtClean="0"/>
              <a:t>‹#›</a:t>
            </a:fld>
            <a:endParaRPr lang="en-US"/>
          </a:p>
        </p:txBody>
      </p:sp>
    </p:spTree>
    <p:extLst>
      <p:ext uri="{BB962C8B-B14F-4D97-AF65-F5344CB8AC3E}">
        <p14:creationId xmlns:p14="http://schemas.microsoft.com/office/powerpoint/2010/main" val="18166408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58.emf"/><Relationship Id="rId5" Type="http://schemas.openxmlformats.org/officeDocument/2006/relationships/image" Target="../media/image59.png"/><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60.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61.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62.emf"/><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oleObject" Target="../embeddings/oleObject16.bin"/><Relationship Id="rId5" Type="http://schemas.openxmlformats.org/officeDocument/2006/relationships/image" Target="../media/image63.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65.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66.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67.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67.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21.bin"/><Relationship Id="rId5" Type="http://schemas.openxmlformats.org/officeDocument/2006/relationships/image" Target="../media/image68.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69.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70.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71.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72.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irstmonday.org/issues/issue5_10/adar/" TargetMode="External"/><Relationship Id="rId3" Type="http://schemas.openxmlformats.org/officeDocument/2006/relationships/hyperlink" Target="http://www.informationweek.com/cloud/infrastructure-as-a-service/microsoft-moving-skype-to-azure-ditching-p2p--/d/d-id/1326345" TargetMode="Externa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73.emf"/><Relationship Id="rId5" Type="http://schemas.openxmlformats.org/officeDocument/2006/relationships/oleObject" Target="../embeddings/oleObject27.bin"/><Relationship Id="rId6" Type="http://schemas.openxmlformats.org/officeDocument/2006/relationships/image" Target="../media/image74.emf"/><Relationship Id="rId1" Type="http://schemas.openxmlformats.org/officeDocument/2006/relationships/vmlDrawing" Target="../drawings/vmlDrawing25.vml"/><Relationship Id="rId2"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75.e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76.emf"/><Relationship Id="rId1" Type="http://schemas.openxmlformats.org/officeDocument/2006/relationships/vmlDrawing" Target="../drawings/vmlDrawing27.vml"/><Relationship Id="rId2"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77.emf"/><Relationship Id="rId5" Type="http://schemas.openxmlformats.org/officeDocument/2006/relationships/oleObject" Target="../embeddings/oleObject31.bin"/><Relationship Id="rId6" Type="http://schemas.openxmlformats.org/officeDocument/2006/relationships/image" Target="../media/image78.emf"/><Relationship Id="rId1" Type="http://schemas.openxmlformats.org/officeDocument/2006/relationships/vmlDrawing" Target="../drawings/vmlDrawing28.vml"/><Relationship Id="rId2"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79.emf"/><Relationship Id="rId1" Type="http://schemas.openxmlformats.org/officeDocument/2006/relationships/vmlDrawing" Target="../drawings/vmlDrawing29.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9.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2.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w3schools.com/tags/tryit.asp?filename=tryhtml_paragraphs2"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hyperlink" Target="http://www.w3schools.com/tags/tryit.asp?filename=tryhtml_paragraphs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schools.com/tags/tryit.asp?filename=tryhtml_headers" TargetMode="Externa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hyperlink" Target="http://htmlcolorcodes.co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htmlcolorcodes.com/"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w3schools.com/charsets/ref_utf_misc_symbols.asp" TargetMode="External"/><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hyperlink" Target="http://en.wikipedia.org/wiki/Unicode"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lidator.w3.org/" TargetMode="Externa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5.bin"/><Relationship Id="rId5" Type="http://schemas.openxmlformats.org/officeDocument/2006/relationships/image" Target="../media/image51.emf"/><Relationship Id="rId6" Type="http://schemas.openxmlformats.org/officeDocument/2006/relationships/oleObject" Target="../embeddings/oleObject6.bin"/><Relationship Id="rId7" Type="http://schemas.openxmlformats.org/officeDocument/2006/relationships/image" Target="../media/image52.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53.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54.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54.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54.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54.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 135</a:t>
            </a:r>
            <a:br>
              <a:rPr lang="en-US" dirty="0" smtClean="0"/>
            </a:br>
            <a:r>
              <a:rPr lang="en-US" dirty="0" smtClean="0"/>
              <a:t>Scalable SW Architecture </a:t>
            </a:r>
            <a:endParaRPr lang="en-US" dirty="0"/>
          </a:p>
        </p:txBody>
      </p:sp>
      <p:sp>
        <p:nvSpPr>
          <p:cNvPr id="4" name="Subtitle 3"/>
          <p:cNvSpPr>
            <a:spLocks noGrp="1"/>
          </p:cNvSpPr>
          <p:nvPr>
            <p:ph type="subTitle" idx="1"/>
          </p:nvPr>
        </p:nvSpPr>
        <p:spPr/>
        <p:txBody>
          <a:bodyPr/>
          <a:lstStyle/>
          <a:p>
            <a:r>
              <a:rPr lang="en-US" dirty="0" smtClean="0"/>
              <a:t>Chapter 1 and 2 of Distributed Systems: Concepts and Design</a:t>
            </a:r>
            <a:endParaRPr lang="en-US" dirty="0"/>
          </a:p>
        </p:txBody>
      </p:sp>
    </p:spTree>
    <p:extLst>
      <p:ext uri="{BB962C8B-B14F-4D97-AF65-F5344CB8AC3E}">
        <p14:creationId xmlns:p14="http://schemas.microsoft.com/office/powerpoint/2010/main" val="1410883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System </a:t>
            </a:r>
            <a:r>
              <a:rPr lang="en-US" dirty="0" smtClean="0"/>
              <a:t>Architecture (Cont.)</a:t>
            </a:r>
            <a:endParaRPr lang="en-US" dirty="0"/>
          </a:p>
        </p:txBody>
      </p:sp>
      <p:sp>
        <p:nvSpPr>
          <p:cNvPr id="3" name="Content Placeholder 2"/>
          <p:cNvSpPr>
            <a:spLocks noGrp="1"/>
          </p:cNvSpPr>
          <p:nvPr>
            <p:ph idx="1"/>
          </p:nvPr>
        </p:nvSpPr>
        <p:spPr>
          <a:xfrm>
            <a:off x="443545" y="1626624"/>
            <a:ext cx="10972800" cy="4876800"/>
          </a:xfrm>
        </p:spPr>
        <p:txBody>
          <a:bodyPr>
            <a:normAutofit/>
          </a:bodyPr>
          <a:lstStyle/>
          <a:p>
            <a:r>
              <a:rPr lang="en-US" b="1" dirty="0" smtClean="0">
                <a:solidFill>
                  <a:schemeClr val="tx2"/>
                </a:solidFill>
              </a:rPr>
              <a:t>Peer-to-Peer Architecture</a:t>
            </a:r>
            <a:endParaRPr lang="en-US" dirty="0" smtClean="0"/>
          </a:p>
          <a:p>
            <a:pPr lvl="1"/>
            <a:r>
              <a:rPr lang="en-US" dirty="0" smtClean="0"/>
              <a:t>The </a:t>
            </a:r>
            <a:r>
              <a:rPr lang="en-US" dirty="0"/>
              <a:t>peer-to-peer model assumes that each </a:t>
            </a:r>
            <a:r>
              <a:rPr lang="en-US" dirty="0" smtClean="0"/>
              <a:t>node </a:t>
            </a:r>
            <a:r>
              <a:rPr lang="en-US" dirty="0"/>
              <a:t>in the network has equivalent </a:t>
            </a:r>
            <a:r>
              <a:rPr lang="en-US" dirty="0" smtClean="0"/>
              <a:t>functionality, and must interact cooperatively </a:t>
            </a:r>
            <a:r>
              <a:rPr lang="en-US" dirty="0"/>
              <a:t>as </a:t>
            </a:r>
            <a:r>
              <a:rPr lang="en-US" dirty="0" smtClean="0"/>
              <a:t>peers. </a:t>
            </a:r>
          </a:p>
          <a:p>
            <a:pPr lvl="1"/>
            <a:endParaRPr lang="en-US" dirty="0" smtClean="0"/>
          </a:p>
          <a:p>
            <a:r>
              <a:rPr lang="en-US" dirty="0"/>
              <a:t>Examples:</a:t>
            </a:r>
          </a:p>
          <a:p>
            <a:pPr lvl="1"/>
            <a:r>
              <a:rPr lang="en-US" dirty="0"/>
              <a:t>Skype underlying architecture</a:t>
            </a:r>
          </a:p>
          <a:p>
            <a:pPr lvl="1"/>
            <a:r>
              <a:rPr lang="en-US" dirty="0"/>
              <a:t>Wireless sensor networks</a:t>
            </a:r>
          </a:p>
          <a:p>
            <a:pPr lvl="1"/>
            <a:r>
              <a:rPr lang="en-US" dirty="0"/>
              <a:t>File Servers (</a:t>
            </a:r>
            <a:r>
              <a:rPr lang="en-US" dirty="0" err="1"/>
              <a:t>BitTorrent</a:t>
            </a:r>
            <a:r>
              <a:rPr lang="en-US" dirty="0"/>
              <a:t>)</a:t>
            </a:r>
          </a:p>
          <a:p>
            <a:pPr lvl="1"/>
            <a:r>
              <a:rPr lang="en-US" dirty="0"/>
              <a:t>Napster </a:t>
            </a:r>
          </a:p>
          <a:p>
            <a:pPr lvl="1"/>
            <a:r>
              <a:rPr lang="en-US" dirty="0"/>
              <a:t>NoSQL DB (Amazon Dynamo</a:t>
            </a:r>
            <a:r>
              <a:rPr lang="en-US" dirty="0" smtClean="0"/>
              <a:t>)</a:t>
            </a:r>
          </a:p>
          <a:p>
            <a:pPr lvl="1"/>
            <a:r>
              <a:rPr lang="en-US" dirty="0" err="1" smtClean="0"/>
              <a:t>BitCoin</a:t>
            </a:r>
            <a:endParaRPr lang="en-US" dirty="0"/>
          </a:p>
          <a:p>
            <a:pPr lvl="1"/>
            <a:endParaRPr lang="en-US" dirty="0" smtClean="0"/>
          </a:p>
          <a:p>
            <a:pPr lvl="1"/>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4829538" y="5275983"/>
            <a:ext cx="2651041" cy="1125151"/>
          </a:xfrm>
          <a:prstGeom prst="rect">
            <a:avLst/>
          </a:prstGeom>
        </p:spPr>
      </p:pic>
      <p:pic>
        <p:nvPicPr>
          <p:cNvPr id="5" name="Picture 4"/>
          <p:cNvPicPr>
            <a:picLocks noChangeAspect="1"/>
          </p:cNvPicPr>
          <p:nvPr/>
        </p:nvPicPr>
        <p:blipFill>
          <a:blip r:embed="rId3"/>
          <a:stretch>
            <a:fillRect/>
          </a:stretch>
        </p:blipFill>
        <p:spPr>
          <a:xfrm>
            <a:off x="1863091" y="5646168"/>
            <a:ext cx="2183887" cy="959880"/>
          </a:xfrm>
          <a:prstGeom prst="rect">
            <a:avLst/>
          </a:prstGeom>
        </p:spPr>
      </p:pic>
      <p:pic>
        <p:nvPicPr>
          <p:cNvPr id="6" name="Picture 5"/>
          <p:cNvPicPr>
            <a:picLocks noChangeAspect="1"/>
          </p:cNvPicPr>
          <p:nvPr/>
        </p:nvPicPr>
        <p:blipFill>
          <a:blip r:embed="rId4"/>
          <a:stretch>
            <a:fillRect/>
          </a:stretch>
        </p:blipFill>
        <p:spPr>
          <a:xfrm>
            <a:off x="4777096" y="4206313"/>
            <a:ext cx="2208434" cy="568310"/>
          </a:xfrm>
          <a:prstGeom prst="rect">
            <a:avLst/>
          </a:prstGeom>
        </p:spPr>
      </p:pic>
      <p:pic>
        <p:nvPicPr>
          <p:cNvPr id="7" name="Picture 6"/>
          <p:cNvPicPr>
            <a:picLocks noChangeAspect="1"/>
          </p:cNvPicPr>
          <p:nvPr/>
        </p:nvPicPr>
        <p:blipFill>
          <a:blip r:embed="rId5"/>
          <a:stretch>
            <a:fillRect/>
          </a:stretch>
        </p:blipFill>
        <p:spPr>
          <a:xfrm>
            <a:off x="7650411" y="2519121"/>
            <a:ext cx="4380413" cy="3374385"/>
          </a:xfrm>
          <a:prstGeom prst="rect">
            <a:avLst/>
          </a:prstGeom>
        </p:spPr>
      </p:pic>
      <p:pic>
        <p:nvPicPr>
          <p:cNvPr id="8" name="Picture 7"/>
          <p:cNvPicPr>
            <a:picLocks noChangeAspect="1"/>
          </p:cNvPicPr>
          <p:nvPr/>
        </p:nvPicPr>
        <p:blipFill>
          <a:blip r:embed="rId6"/>
          <a:stretch>
            <a:fillRect/>
          </a:stretch>
        </p:blipFill>
        <p:spPr>
          <a:xfrm>
            <a:off x="4777096" y="2874927"/>
            <a:ext cx="2533652" cy="886778"/>
          </a:xfrm>
          <a:prstGeom prst="rect">
            <a:avLst/>
          </a:prstGeom>
        </p:spPr>
      </p:pic>
    </p:spTree>
    <p:extLst>
      <p:ext uri="{BB962C8B-B14F-4D97-AF65-F5344CB8AC3E}">
        <p14:creationId xmlns:p14="http://schemas.microsoft.com/office/powerpoint/2010/main" val="9236520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Styles</a:t>
            </a:r>
            <a:endParaRPr lang="en-US" dirty="0"/>
          </a:p>
        </p:txBody>
      </p:sp>
      <p:sp>
        <p:nvSpPr>
          <p:cNvPr id="3" name="Content Placeholder 2"/>
          <p:cNvSpPr>
            <a:spLocks noGrp="1"/>
          </p:cNvSpPr>
          <p:nvPr>
            <p:ph idx="1"/>
          </p:nvPr>
        </p:nvSpPr>
        <p:spPr/>
        <p:txBody>
          <a:bodyPr>
            <a:normAutofit/>
          </a:bodyPr>
          <a:lstStyle/>
          <a:p>
            <a:r>
              <a:rPr lang="en-US" dirty="0" smtClean="0"/>
              <a:t>An inline style only affects the element it is defined within and will override any other style definitions for the properties used in the inline style.</a:t>
            </a:r>
          </a:p>
          <a:p>
            <a:r>
              <a:rPr lang="en-US" dirty="0" smtClean="0"/>
              <a:t>Using inline styles is generally discouraged since they increase bandwidth and decrease maintainability.</a:t>
            </a:r>
          </a:p>
          <a:p>
            <a:r>
              <a:rPr lang="en-US" dirty="0" smtClean="0"/>
              <a:t>Inline styles can however be handy for quickly testing out a style change. </a:t>
            </a:r>
          </a:p>
        </p:txBody>
      </p:sp>
      <p:pic>
        <p:nvPicPr>
          <p:cNvPr id="5" name="Picture 4" descr="Screen Shot 2014-02-09 at 9.4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252" y="4166680"/>
            <a:ext cx="9077496" cy="1981200"/>
          </a:xfrm>
          <a:prstGeom prst="rect">
            <a:avLst/>
          </a:prstGeom>
        </p:spPr>
      </p:pic>
    </p:spTree>
    <p:extLst>
      <p:ext uri="{BB962C8B-B14F-4D97-AF65-F5344CB8AC3E}">
        <p14:creationId xmlns:p14="http://schemas.microsoft.com/office/powerpoint/2010/main" val="3994448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Embedded Style Sheet</a:t>
            </a:r>
            <a:br>
              <a:rPr lang="en-US" smtClean="0"/>
            </a:br>
            <a:endParaRPr lang="en-US" dirty="0"/>
          </a:p>
        </p:txBody>
      </p:sp>
      <p:sp>
        <p:nvSpPr>
          <p:cNvPr id="3" name="Content Placeholder 2"/>
          <p:cNvSpPr>
            <a:spLocks noGrp="1"/>
          </p:cNvSpPr>
          <p:nvPr>
            <p:ph idx="1"/>
          </p:nvPr>
        </p:nvSpPr>
        <p:spPr/>
        <p:txBody>
          <a:bodyPr/>
          <a:lstStyle/>
          <a:p>
            <a:r>
              <a:rPr lang="en-US" smtClean="0"/>
              <a:t>While better than inline styles, using embedded styles is also by and large discouraged. </a:t>
            </a:r>
          </a:p>
          <a:p>
            <a:r>
              <a:rPr lang="en-US" smtClean="0"/>
              <a:t>Since each HTML document has its own &lt;style&gt; element, it is more difficult to consistently style multiple documents when using embedded styles.</a:t>
            </a:r>
            <a:endParaRPr lang="en-US" dirty="0"/>
          </a:p>
        </p:txBody>
      </p:sp>
      <p:pic>
        <p:nvPicPr>
          <p:cNvPr id="6" name="Picture 5" descr="Screen Shot 2014-02-09 at 9.49.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624" y="3474397"/>
            <a:ext cx="5520447" cy="3077332"/>
          </a:xfrm>
          <a:prstGeom prst="rect">
            <a:avLst/>
          </a:prstGeom>
        </p:spPr>
      </p:pic>
    </p:spTree>
    <p:extLst>
      <p:ext uri="{BB962C8B-B14F-4D97-AF65-F5344CB8AC3E}">
        <p14:creationId xmlns:p14="http://schemas.microsoft.com/office/powerpoint/2010/main" val="43525963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Style Sheet</a:t>
            </a:r>
            <a:endParaRPr lang="en-US" dirty="0"/>
          </a:p>
        </p:txBody>
      </p:sp>
      <p:sp>
        <p:nvSpPr>
          <p:cNvPr id="3" name="Content Placeholder 2"/>
          <p:cNvSpPr>
            <a:spLocks noGrp="1"/>
          </p:cNvSpPr>
          <p:nvPr>
            <p:ph idx="1"/>
          </p:nvPr>
        </p:nvSpPr>
        <p:spPr/>
        <p:txBody>
          <a:bodyPr>
            <a:normAutofit/>
          </a:bodyPr>
          <a:lstStyle/>
          <a:p>
            <a:r>
              <a:rPr lang="en-US" dirty="0"/>
              <a:t>Style rules placed within a external text file with the .</a:t>
            </a:r>
            <a:r>
              <a:rPr lang="en-US" dirty="0" err="1"/>
              <a:t>css</a:t>
            </a:r>
            <a:r>
              <a:rPr lang="en-US" dirty="0"/>
              <a:t> extension</a:t>
            </a:r>
          </a:p>
          <a:p>
            <a:r>
              <a:rPr lang="en-US" dirty="0" smtClean="0"/>
              <a:t>This is by far the most common place to locate style rules because it provides the best maintainability. </a:t>
            </a:r>
          </a:p>
          <a:p>
            <a:pPr lvl="1" indent="457200"/>
            <a:r>
              <a:rPr lang="en-US" dirty="0" smtClean="0"/>
              <a:t>When you make a change to an external style sheet, all HTML documents that reference that style sheet will automatically use the updated version. </a:t>
            </a:r>
          </a:p>
          <a:p>
            <a:pPr lvl="1" indent="457200"/>
            <a:r>
              <a:rPr lang="en-US" dirty="0" smtClean="0"/>
              <a:t>The browser is able to cache the external style sheet which can improve the performance of the site</a:t>
            </a:r>
            <a:endParaRPr lang="en-US" dirty="0"/>
          </a:p>
        </p:txBody>
      </p:sp>
      <p:pic>
        <p:nvPicPr>
          <p:cNvPr id="6" name="Picture 5" descr="Screen Shot 2014-02-09 at 9.50.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145" y="4560651"/>
            <a:ext cx="7693240" cy="1992549"/>
          </a:xfrm>
          <a:prstGeom prst="rect">
            <a:avLst/>
          </a:prstGeom>
        </p:spPr>
      </p:pic>
    </p:spTree>
    <p:extLst>
      <p:ext uri="{BB962C8B-B14F-4D97-AF65-F5344CB8AC3E}">
        <p14:creationId xmlns:p14="http://schemas.microsoft.com/office/powerpoint/2010/main" val="107945099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a:xfrm>
            <a:off x="376136" y="1524000"/>
            <a:ext cx="6890426" cy="4876800"/>
          </a:xfrm>
        </p:spPr>
        <p:txBody>
          <a:bodyPr>
            <a:normAutofit/>
          </a:bodyPr>
          <a:lstStyle/>
          <a:p>
            <a:r>
              <a:rPr lang="en-US" sz="2000" dirty="0" smtClean="0"/>
              <a:t>When defining CSS rules, you need to specify a </a:t>
            </a:r>
            <a:r>
              <a:rPr lang="en-US" sz="2000" b="1" dirty="0" smtClean="0"/>
              <a:t>selector</a:t>
            </a:r>
            <a:r>
              <a:rPr lang="en-US" sz="2000" dirty="0" smtClean="0"/>
              <a:t> that denotes which element is selected.</a:t>
            </a:r>
          </a:p>
          <a:p>
            <a:endParaRPr lang="en-US" sz="2000" dirty="0" smtClean="0"/>
          </a:p>
          <a:p>
            <a:r>
              <a:rPr lang="en-US" sz="2000" dirty="0" smtClean="0"/>
              <a:t>CSS selectors allow you to select </a:t>
            </a:r>
          </a:p>
          <a:p>
            <a:pPr indent="457200">
              <a:buFont typeface="Arial" pitchFamily="34" charset="0"/>
              <a:buChar char="•"/>
            </a:pPr>
            <a:r>
              <a:rPr lang="en-US" sz="2000" dirty="0" smtClean="0"/>
              <a:t>individual  or multiple HTML elements, </a:t>
            </a:r>
          </a:p>
          <a:p>
            <a:pPr indent="457200">
              <a:buFont typeface="Arial" pitchFamily="34" charset="0"/>
              <a:buChar char="•"/>
            </a:pPr>
            <a:r>
              <a:rPr lang="en-US" sz="2000" dirty="0" smtClean="0"/>
              <a:t>elements that belong together in some way, or </a:t>
            </a:r>
          </a:p>
          <a:p>
            <a:pPr indent="457200">
              <a:buFont typeface="Arial" pitchFamily="34" charset="0"/>
              <a:buChar char="•"/>
            </a:pPr>
            <a:r>
              <a:rPr lang="en-US" sz="2000" dirty="0" smtClean="0"/>
              <a:t>elements that are positioned in specific ways in the document hierarchy.</a:t>
            </a:r>
          </a:p>
          <a:p>
            <a:pPr indent="457200">
              <a:buFont typeface="Arial" pitchFamily="34" charset="0"/>
              <a:buChar char="•"/>
            </a:pPr>
            <a:endParaRPr lang="en-US" sz="2000" dirty="0" smtClean="0"/>
          </a:p>
          <a:p>
            <a:r>
              <a:rPr lang="en-US" sz="2000" dirty="0" smtClean="0"/>
              <a:t>There are a number of different selector types.</a:t>
            </a:r>
            <a:endParaRPr lang="en-US" sz="2000" dirty="0"/>
          </a:p>
        </p:txBody>
      </p:sp>
      <p:graphicFrame>
        <p:nvGraphicFramePr>
          <p:cNvPr id="5" name="Object 2"/>
          <p:cNvGraphicFramePr>
            <a:graphicFrameLocks noChangeAspect="1"/>
          </p:cNvGraphicFramePr>
          <p:nvPr>
            <p:extLst/>
          </p:nvPr>
        </p:nvGraphicFramePr>
        <p:xfrm>
          <a:off x="8066189" y="416669"/>
          <a:ext cx="3749675" cy="2919413"/>
        </p:xfrm>
        <a:graphic>
          <a:graphicData uri="http://schemas.openxmlformats.org/presentationml/2006/ole">
            <mc:AlternateContent xmlns:mc="http://schemas.openxmlformats.org/markup-compatibility/2006">
              <mc:Choice xmlns:v="urn:schemas-microsoft-com:vml" Requires="v">
                <p:oleObj spid="_x0000_s30725" name="Visio" r:id="rId3" imgW="3749715" imgH="2919109" progId="Visio.Drawing.11">
                  <p:embed/>
                </p:oleObj>
              </mc:Choice>
              <mc:Fallback>
                <p:oleObj name="Visio" r:id="rId3" imgW="3749715" imgH="291910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189" y="416669"/>
                        <a:ext cx="3749675"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5" descr="Screen Shot 2014-02-09 at 9.51.20 AM.png"/>
          <p:cNvPicPr>
            <a:picLocks noChangeAspect="1"/>
          </p:cNvPicPr>
          <p:nvPr/>
        </p:nvPicPr>
        <p:blipFill rotWithShape="1">
          <a:blip r:embed="rId5">
            <a:extLst>
              <a:ext uri="{28A0092B-C50C-407E-A947-70E740481C1C}">
                <a14:useLocalDpi xmlns:a14="http://schemas.microsoft.com/office/drawing/2010/main" val="0"/>
              </a:ext>
            </a:extLst>
          </a:blip>
          <a:srcRect l="-455" t="-30" r="-4091" b="7898"/>
          <a:stretch/>
        </p:blipFill>
        <p:spPr>
          <a:xfrm>
            <a:off x="6934200" y="3304773"/>
            <a:ext cx="5257800" cy="3200400"/>
          </a:xfrm>
          <a:prstGeom prst="rect">
            <a:avLst/>
          </a:prstGeom>
        </p:spPr>
      </p:pic>
    </p:spTree>
    <p:extLst>
      <p:ext uri="{BB962C8B-B14F-4D97-AF65-F5344CB8AC3E}">
        <p14:creationId xmlns:p14="http://schemas.microsoft.com/office/powerpoint/2010/main" val="3909558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226" y="533400"/>
            <a:ext cx="10972800" cy="990600"/>
          </a:xfrm>
        </p:spPr>
        <p:txBody>
          <a:bodyPr/>
          <a:lstStyle/>
          <a:p>
            <a:r>
              <a:rPr lang="en-US" dirty="0" smtClean="0"/>
              <a:t>Class Selectors</a:t>
            </a:r>
            <a:endParaRPr lang="en-US" dirty="0"/>
          </a:p>
        </p:txBody>
      </p:sp>
      <p:sp>
        <p:nvSpPr>
          <p:cNvPr id="3" name="Content Placeholder 2"/>
          <p:cNvSpPr>
            <a:spLocks noGrp="1"/>
          </p:cNvSpPr>
          <p:nvPr>
            <p:ph idx="1"/>
          </p:nvPr>
        </p:nvSpPr>
        <p:spPr>
          <a:xfrm>
            <a:off x="337226" y="1524000"/>
            <a:ext cx="5178357" cy="4876800"/>
          </a:xfrm>
        </p:spPr>
        <p:txBody>
          <a:bodyPr>
            <a:normAutofit/>
          </a:bodyPr>
          <a:lstStyle/>
          <a:p>
            <a:r>
              <a:rPr lang="en-US" sz="2000" dirty="0" smtClean="0"/>
              <a:t>A </a:t>
            </a:r>
            <a:r>
              <a:rPr lang="en-US" sz="2000" b="1" dirty="0" smtClean="0">
                <a:solidFill>
                  <a:schemeClr val="tx2"/>
                </a:solidFill>
              </a:rPr>
              <a:t>class selector</a:t>
            </a:r>
            <a:r>
              <a:rPr lang="en-US" sz="2000" dirty="0" smtClean="0">
                <a:solidFill>
                  <a:schemeClr val="tx2"/>
                </a:solidFill>
              </a:rPr>
              <a:t> </a:t>
            </a:r>
            <a:r>
              <a:rPr lang="en-US" sz="2000" dirty="0" smtClean="0"/>
              <a:t>allows you to simultaneously target different HTML elements regardless of their position in the document tree. </a:t>
            </a:r>
          </a:p>
          <a:p>
            <a:endParaRPr lang="en-US" sz="2000" dirty="0" smtClean="0"/>
          </a:p>
          <a:p>
            <a:r>
              <a:rPr lang="en-US" sz="2000" dirty="0" smtClean="0"/>
              <a:t>If a series of HTML element have been labeled with </a:t>
            </a:r>
            <a:r>
              <a:rPr lang="en-US" sz="2000" b="1" i="1" dirty="0" smtClean="0"/>
              <a:t>the same class attribute value</a:t>
            </a:r>
            <a:r>
              <a:rPr lang="en-US" sz="2000" dirty="0" smtClean="0"/>
              <a:t>, then you can target them for styling by using a class selector, which takes the form: period (.) followed by the class name. </a:t>
            </a:r>
            <a:endParaRPr lang="en-US" sz="2000" dirty="0"/>
          </a:p>
        </p:txBody>
      </p:sp>
      <p:sp>
        <p:nvSpPr>
          <p:cNvPr id="5" name="Rectangle 4"/>
          <p:cNvSpPr>
            <a:spLocks noChangeArrowheads="1"/>
          </p:cNvSpPr>
          <p:nvPr/>
        </p:nvSpPr>
        <p:spPr bwMode="auto">
          <a:xfrm>
            <a:off x="5538281" y="533400"/>
            <a:ext cx="5334000" cy="4162678"/>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&lt;title&gt;Share Your Travels &lt;/title&gt;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.first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font-style: italic;</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color: brown;</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&lt;h1 </a:t>
            </a:r>
            <a:r>
              <a:rPr lang="en-US" sz="1000" b="1" dirty="0">
                <a:solidFill>
                  <a:srgbClr val="C00000"/>
                </a:solidFill>
                <a:latin typeface="Consolas"/>
                <a:ea typeface="Calibri"/>
                <a:cs typeface="Times New Roman"/>
              </a:rPr>
              <a:t>class="first"</a:t>
            </a:r>
            <a:r>
              <a:rPr lang="en-US" sz="1000" dirty="0">
                <a:latin typeface="Consolas"/>
                <a:ea typeface="Calibri"/>
                <a:cs typeface="Times New Roman"/>
              </a:rPr>
              <a:t>&gt;Reviews&lt;/h1&gt;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 </a:t>
            </a:r>
            <a:r>
              <a:rPr lang="en-US" sz="1000" b="1" dirty="0">
                <a:solidFill>
                  <a:srgbClr val="C00000"/>
                </a:solidFill>
                <a:latin typeface="Consolas"/>
                <a:ea typeface="Calibri"/>
                <a:cs typeface="Times New Roman"/>
              </a:rPr>
              <a:t>class="first"</a:t>
            </a:r>
            <a:r>
              <a:rPr lang="en-US" sz="1000" dirty="0">
                <a:latin typeface="Consolas"/>
                <a:ea typeface="Calibri"/>
                <a:cs typeface="Times New Roman"/>
              </a:rPr>
              <a:t>&gt;By Ricardo on &lt;time&gt;September 15,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 </a:t>
            </a:r>
            <a:r>
              <a:rPr lang="en-US" sz="1000" b="1" dirty="0">
                <a:solidFill>
                  <a:srgbClr val="C00000"/>
                </a:solidFill>
                <a:latin typeface="Consolas"/>
                <a:ea typeface="Calibri"/>
                <a:cs typeface="Times New Roman"/>
              </a:rPr>
              <a:t>class="first"</a:t>
            </a:r>
            <a:r>
              <a:rPr lang="en-US" sz="1000" dirty="0">
                <a:latin typeface="Consolas"/>
                <a:ea typeface="Calibri"/>
                <a:cs typeface="Times New Roman"/>
              </a:rPr>
              <a:t>&gt;By Susan on &lt;time&gt;October 1,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p:txBody>
      </p:sp>
      <p:graphicFrame>
        <p:nvGraphicFramePr>
          <p:cNvPr id="6" name="Object 5"/>
          <p:cNvGraphicFramePr>
            <a:graphicFrameLocks noChangeAspect="1"/>
          </p:cNvGraphicFramePr>
          <p:nvPr>
            <p:extLst/>
          </p:nvPr>
        </p:nvGraphicFramePr>
        <p:xfrm>
          <a:off x="6420256" y="4674179"/>
          <a:ext cx="5151844" cy="1902657"/>
        </p:xfrm>
        <a:graphic>
          <a:graphicData uri="http://schemas.openxmlformats.org/presentationml/2006/ole">
            <mc:AlternateContent xmlns:mc="http://schemas.openxmlformats.org/markup-compatibility/2006">
              <mc:Choice xmlns:v="urn:schemas-microsoft-com:vml" Requires="v">
                <p:oleObj spid="_x0000_s31749" name="Visio" r:id="rId3" imgW="3455270" imgH="1275945" progId="Visio.Drawing.11">
                  <p:embed/>
                </p:oleObj>
              </mc:Choice>
              <mc:Fallback>
                <p:oleObj name="Visio" r:id="rId3" imgW="3455270" imgH="127594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256" y="4674179"/>
                        <a:ext cx="5151844" cy="190265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430157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 Selectors</a:t>
            </a:r>
            <a:endParaRPr lang="en-US" dirty="0"/>
          </a:p>
        </p:txBody>
      </p:sp>
      <p:sp>
        <p:nvSpPr>
          <p:cNvPr id="4" name="Content Placeholder 3"/>
          <p:cNvSpPr>
            <a:spLocks noGrp="1"/>
          </p:cNvSpPr>
          <p:nvPr>
            <p:ph idx="1"/>
          </p:nvPr>
        </p:nvSpPr>
        <p:spPr>
          <a:xfrm>
            <a:off x="376136" y="1524000"/>
            <a:ext cx="4964349" cy="4876800"/>
          </a:xfrm>
        </p:spPr>
        <p:txBody>
          <a:bodyPr>
            <a:normAutofit/>
          </a:bodyPr>
          <a:lstStyle/>
          <a:p>
            <a:r>
              <a:rPr lang="en-US" sz="2000" dirty="0" smtClean="0"/>
              <a:t>An </a:t>
            </a:r>
            <a:r>
              <a:rPr lang="en-US" sz="2000" b="1" dirty="0" smtClean="0">
                <a:solidFill>
                  <a:schemeClr val="accent1"/>
                </a:solidFill>
              </a:rPr>
              <a:t>id selector</a:t>
            </a:r>
            <a:r>
              <a:rPr lang="en-US" sz="2000" dirty="0" smtClean="0">
                <a:solidFill>
                  <a:schemeClr val="accent1"/>
                </a:solidFill>
              </a:rPr>
              <a:t> </a:t>
            </a:r>
            <a:r>
              <a:rPr lang="en-US" sz="2000" dirty="0" smtClean="0"/>
              <a:t>allows you to target a specific element by its id attribute regardless of its type or position. </a:t>
            </a:r>
          </a:p>
          <a:p>
            <a:endParaRPr lang="en-US" sz="2000" dirty="0" smtClean="0"/>
          </a:p>
          <a:p>
            <a:r>
              <a:rPr lang="en-US" sz="2000" dirty="0" smtClean="0"/>
              <a:t>If an HTML element has been labeled with an id attribute, then you can target it for styling by using an id selector, which takes the form: pound/hash (#) followed by the id name.</a:t>
            </a:r>
          </a:p>
          <a:p>
            <a:endParaRPr lang="en-US" sz="2000" dirty="0" smtClean="0"/>
          </a:p>
          <a:p>
            <a:r>
              <a:rPr lang="en-US" sz="2000" dirty="0" smtClean="0"/>
              <a:t>Note: You should only be using an </a:t>
            </a:r>
            <a:r>
              <a:rPr lang="en-US" sz="2000" b="1" dirty="0" smtClean="0"/>
              <a:t>id</a:t>
            </a:r>
            <a:r>
              <a:rPr lang="en-US" sz="2000" dirty="0" smtClean="0"/>
              <a:t> once per page</a:t>
            </a:r>
            <a:endParaRPr lang="en-US" sz="2000" dirty="0"/>
          </a:p>
        </p:txBody>
      </p:sp>
      <p:sp>
        <p:nvSpPr>
          <p:cNvPr id="6" name="Rectangle 5"/>
          <p:cNvSpPr>
            <a:spLocks noChangeArrowheads="1"/>
          </p:cNvSpPr>
          <p:nvPr/>
        </p:nvSpPr>
        <p:spPr bwMode="auto">
          <a:xfrm>
            <a:off x="5288604" y="533400"/>
            <a:ext cx="5334000" cy="432836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 </a:t>
            </a:r>
            <a:r>
              <a:rPr lang="en-US" sz="1000" dirty="0" err="1">
                <a:latin typeface="Consolas"/>
                <a:ea typeface="Calibri"/>
                <a:cs typeface="Times New Roman"/>
              </a:rPr>
              <a:t>lang</a:t>
            </a:r>
            <a:r>
              <a:rPr lang="en-US" sz="1000" dirty="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&lt;meta </a:t>
            </a:r>
            <a:r>
              <a:rPr lang="en-US" sz="1000" dirty="0" err="1">
                <a:latin typeface="Consolas"/>
                <a:ea typeface="Calibri"/>
                <a:cs typeface="Times New Roman"/>
              </a:rPr>
              <a:t>charset</a:t>
            </a:r>
            <a:r>
              <a:rPr lang="en-US" sz="1000" dirty="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&lt;title&gt;Share Your Travels -- New York - Central Park&lt;/title&gt;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a:t>
            </a:r>
            <a:r>
              <a:rPr lang="en-US" sz="1000" b="1" dirty="0" err="1">
                <a:solidFill>
                  <a:srgbClr val="C00000"/>
                </a:solidFill>
                <a:latin typeface="Consolas"/>
                <a:ea typeface="Calibri"/>
                <a:cs typeface="Times New Roman"/>
              </a:rPr>
              <a:t>latestComment</a:t>
            </a:r>
            <a:r>
              <a:rPr lang="en-US" sz="1000" b="1" dirty="0">
                <a:solidFill>
                  <a:srgbClr val="C00000"/>
                </a:solidFill>
                <a:latin typeface="Consolas"/>
                <a:ea typeface="Calibri"/>
                <a:cs typeface="Times New Roman"/>
              </a:rPr>
              <a: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font-style: italic;</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color: brown;</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&lt;h1&gt;Reviews&lt;/h1&gt;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 </a:t>
            </a:r>
            <a:r>
              <a:rPr lang="en-US" sz="1000" b="1" dirty="0">
                <a:solidFill>
                  <a:srgbClr val="C00000"/>
                </a:solidFill>
                <a:latin typeface="Consolas"/>
                <a:ea typeface="Calibri"/>
                <a:cs typeface="Times New Roman"/>
              </a:rPr>
              <a:t>id="</a:t>
            </a:r>
            <a:r>
              <a:rPr lang="en-US" sz="1000" b="1" dirty="0" err="1">
                <a:solidFill>
                  <a:srgbClr val="C00000"/>
                </a:solidFill>
                <a:latin typeface="Consolas"/>
                <a:ea typeface="Calibri"/>
                <a:cs typeface="Times New Roman"/>
              </a:rPr>
              <a:t>latestComment</a:t>
            </a:r>
            <a:r>
              <a:rPr lang="en-US" sz="1000" b="1" dirty="0">
                <a:solidFill>
                  <a:srgbClr val="C00000"/>
                </a:solidFill>
                <a:latin typeface="Consolas"/>
                <a:ea typeface="Calibri"/>
                <a:cs typeface="Times New Roman"/>
              </a:rPr>
              <a:t>"</a:t>
            </a:r>
            <a:r>
              <a:rPr lang="en-US" sz="100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&lt;p&gt;By Ricardo on &lt;time&gt;September 15,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&lt;p&gt;By Susan on &lt;time&gt;October 1,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p:txBody>
      </p:sp>
      <p:graphicFrame>
        <p:nvGraphicFramePr>
          <p:cNvPr id="7" name="Object 6"/>
          <p:cNvGraphicFramePr>
            <a:graphicFrameLocks noChangeAspect="1"/>
          </p:cNvGraphicFramePr>
          <p:nvPr>
            <p:extLst/>
          </p:nvPr>
        </p:nvGraphicFramePr>
        <p:xfrm>
          <a:off x="7005537" y="4578487"/>
          <a:ext cx="4717671" cy="1733550"/>
        </p:xfrm>
        <a:graphic>
          <a:graphicData uri="http://schemas.openxmlformats.org/presentationml/2006/ole">
            <mc:AlternateContent xmlns:mc="http://schemas.openxmlformats.org/markup-compatibility/2006">
              <mc:Choice xmlns:v="urn:schemas-microsoft-com:vml" Requires="v">
                <p:oleObj spid="_x0000_s32773" name="Visio" r:id="rId3" imgW="3473369" imgH="1275945" progId="Visio.Drawing.11">
                  <p:embed/>
                </p:oleObj>
              </mc:Choice>
              <mc:Fallback>
                <p:oleObj name="Visio" r:id="rId3" imgW="3473369" imgH="127594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5537" y="4578487"/>
                        <a:ext cx="4717671"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217166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 versus Class Selectors</a:t>
            </a:r>
            <a:endParaRPr lang="en-US" dirty="0"/>
          </a:p>
        </p:txBody>
      </p:sp>
      <p:sp>
        <p:nvSpPr>
          <p:cNvPr id="4" name="Content Placeholder 3"/>
          <p:cNvSpPr>
            <a:spLocks noGrp="1"/>
          </p:cNvSpPr>
          <p:nvPr>
            <p:ph idx="1"/>
          </p:nvPr>
        </p:nvSpPr>
        <p:spPr/>
        <p:txBody>
          <a:bodyPr/>
          <a:lstStyle/>
          <a:p>
            <a:r>
              <a:rPr lang="en-US" dirty="0" smtClean="0">
                <a:solidFill>
                  <a:schemeClr val="accent2"/>
                </a:solidFill>
              </a:rPr>
              <a:t>Id selectors </a:t>
            </a:r>
            <a:r>
              <a:rPr lang="en-US" dirty="0" smtClean="0"/>
              <a:t>should only be used when referencing a single HTML element since an id attribute can only be assigned to a single HTML element. </a:t>
            </a:r>
          </a:p>
          <a:p>
            <a:r>
              <a:rPr lang="en-US" dirty="0" smtClean="0">
                <a:solidFill>
                  <a:schemeClr val="accent2"/>
                </a:solidFill>
              </a:rPr>
              <a:t>Class selectors </a:t>
            </a:r>
            <a:r>
              <a:rPr lang="en-US" dirty="0" smtClean="0"/>
              <a:t>should be used when (potentially) referencing several related elements.</a:t>
            </a:r>
          </a:p>
          <a:p>
            <a:endParaRPr lang="en-US" dirty="0"/>
          </a:p>
          <a:p>
            <a:r>
              <a:rPr lang="en-US" dirty="0" err="1" smtClean="0"/>
              <a:t>Inaddition</a:t>
            </a:r>
            <a:r>
              <a:rPr lang="en-US" dirty="0" smtClean="0"/>
              <a:t> to id &amp; class selectors, there are</a:t>
            </a:r>
          </a:p>
          <a:p>
            <a:pPr lvl="1"/>
            <a:r>
              <a:rPr lang="en-US" dirty="0" smtClean="0"/>
              <a:t>Attribute</a:t>
            </a:r>
          </a:p>
          <a:p>
            <a:pPr lvl="1"/>
            <a:r>
              <a:rPr lang="en-US" dirty="0" smtClean="0"/>
              <a:t>Contextual </a:t>
            </a:r>
            <a:endParaRPr lang="en-US" dirty="0"/>
          </a:p>
        </p:txBody>
      </p:sp>
    </p:spTree>
    <p:extLst>
      <p:ext uri="{BB962C8B-B14F-4D97-AF65-F5344CB8AC3E}">
        <p14:creationId xmlns:p14="http://schemas.microsoft.com/office/powerpoint/2010/main" val="9170787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376" y="388105"/>
            <a:ext cx="10972800" cy="990600"/>
          </a:xfrm>
        </p:spPr>
        <p:txBody>
          <a:bodyPr/>
          <a:lstStyle/>
          <a:p>
            <a:r>
              <a:rPr lang="en-US" dirty="0" smtClean="0"/>
              <a:t>Attribute Selectors</a:t>
            </a:r>
            <a:endParaRPr lang="en-US" dirty="0"/>
          </a:p>
        </p:txBody>
      </p:sp>
      <p:sp>
        <p:nvSpPr>
          <p:cNvPr id="3" name="Rectangle 1"/>
          <p:cNvSpPr>
            <a:spLocks noChangeArrowheads="1"/>
          </p:cNvSpPr>
          <p:nvPr/>
        </p:nvSpPr>
        <p:spPr bwMode="auto">
          <a:xfrm>
            <a:off x="385376" y="1524000"/>
            <a:ext cx="7010400" cy="514737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&lt;head </a:t>
            </a:r>
            <a:r>
              <a:rPr lang="en-US" sz="1100" dirty="0" err="1">
                <a:latin typeface="Consolas"/>
                <a:ea typeface="Calibri"/>
                <a:cs typeface="Times New Roman"/>
              </a:rPr>
              <a:t>lang</a:t>
            </a:r>
            <a:r>
              <a:rPr lang="en-US" sz="1100" dirty="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&lt;meta </a:t>
            </a:r>
            <a:r>
              <a:rPr lang="en-US" sz="1100" dirty="0" err="1">
                <a:latin typeface="Consolas"/>
                <a:ea typeface="Calibri"/>
                <a:cs typeface="Times New Roman"/>
              </a:rPr>
              <a:t>charset</a:t>
            </a:r>
            <a:r>
              <a:rPr lang="en-US" sz="1100" dirty="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&lt;title&gt;Share Your Travels&lt;/title&gt;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[title] {</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cursor: help;</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padding-bottom: 3px;</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border-bottom: 2px dotted blue;</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text-decoration: none;</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a:t>
            </a:r>
            <a:r>
              <a:rPr lang="en-US" sz="1100" dirty="0" err="1">
                <a:latin typeface="Consolas"/>
                <a:ea typeface="Calibri"/>
                <a:cs typeface="Times New Roman"/>
              </a:rPr>
              <a:t>img</a:t>
            </a:r>
            <a:r>
              <a:rPr lang="en-US" sz="1100" dirty="0">
                <a:latin typeface="Consolas"/>
                <a:ea typeface="Calibri"/>
                <a:cs typeface="Times New Roman"/>
              </a:rPr>
              <a:t> </a:t>
            </a:r>
            <a:r>
              <a:rPr lang="en-US" sz="1100" dirty="0" err="1">
                <a:latin typeface="Consolas"/>
                <a:ea typeface="Calibri"/>
                <a:cs typeface="Times New Roman"/>
              </a:rPr>
              <a:t>src</a:t>
            </a:r>
            <a:r>
              <a:rPr lang="en-US" sz="1100" dirty="0">
                <a:latin typeface="Consolas"/>
                <a:ea typeface="Calibri"/>
                <a:cs typeface="Times New Roman"/>
              </a:rPr>
              <a:t>="images/flags/CA.png" </a:t>
            </a:r>
            <a:r>
              <a:rPr lang="en-US" sz="1100" b="1" dirty="0">
                <a:solidFill>
                  <a:srgbClr val="C00000"/>
                </a:solidFill>
                <a:latin typeface="Consolas"/>
                <a:ea typeface="Calibri"/>
                <a:cs typeface="Times New Roman"/>
              </a:rPr>
              <a:t>title="Canada Flag"</a:t>
            </a:r>
            <a:r>
              <a:rPr lang="en-US" sz="1100" dirty="0">
                <a:latin typeface="Consolas"/>
                <a:ea typeface="Calibri"/>
                <a:cs typeface="Times New Roman"/>
              </a:rPr>
              <a:t> /&gt;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&lt;h2&gt;&lt;a </a:t>
            </a:r>
            <a:r>
              <a:rPr lang="en-US" sz="1100" dirty="0" err="1">
                <a:latin typeface="Consolas"/>
                <a:ea typeface="Calibri"/>
                <a:cs typeface="Times New Roman"/>
              </a:rPr>
              <a:t>href</a:t>
            </a:r>
            <a:r>
              <a:rPr lang="en-US" sz="1100" dirty="0">
                <a:latin typeface="Consolas"/>
                <a:ea typeface="Calibri"/>
                <a:cs typeface="Times New Roman"/>
              </a:rPr>
              <a:t>="</a:t>
            </a:r>
            <a:r>
              <a:rPr lang="en-US" sz="1100" dirty="0" err="1">
                <a:latin typeface="Consolas"/>
                <a:ea typeface="Calibri"/>
                <a:cs typeface="Times New Roman"/>
              </a:rPr>
              <a:t>countries.php?id</a:t>
            </a:r>
            <a:r>
              <a:rPr lang="en-US" sz="1100" dirty="0">
                <a:latin typeface="Consolas"/>
                <a:ea typeface="Calibri"/>
                <a:cs typeface="Times New Roman"/>
              </a:rPr>
              <a:t>=CA" title="see posts from Canada"&gt;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Canada&lt;/a&gt;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&lt;/h2&gt;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&lt;p&gt;Canada is a North American country consisting of … &lt;/p&gt;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a:t>
            </a:r>
            <a:r>
              <a:rPr lang="en-US" sz="1100" dirty="0" err="1">
                <a:latin typeface="Consolas"/>
                <a:ea typeface="Calibri"/>
                <a:cs typeface="Times New Roman"/>
              </a:rPr>
              <a:t>img</a:t>
            </a:r>
            <a:r>
              <a:rPr lang="en-US" sz="1100" dirty="0">
                <a:latin typeface="Consolas"/>
                <a:ea typeface="Calibri"/>
                <a:cs typeface="Times New Roman"/>
              </a:rPr>
              <a:t> </a:t>
            </a:r>
            <a:r>
              <a:rPr lang="en-US" sz="1100" dirty="0" err="1">
                <a:latin typeface="Consolas"/>
                <a:ea typeface="Calibri"/>
                <a:cs typeface="Times New Roman"/>
              </a:rPr>
              <a:t>src</a:t>
            </a:r>
            <a:r>
              <a:rPr lang="en-US" sz="1100" dirty="0">
                <a:latin typeface="Consolas"/>
                <a:ea typeface="Calibri"/>
                <a:cs typeface="Times New Roman"/>
              </a:rPr>
              <a:t>="images/square/6114907897.jpg" </a:t>
            </a:r>
            <a:r>
              <a:rPr lang="en-US" sz="1100" b="1" dirty="0">
                <a:solidFill>
                  <a:srgbClr val="C00000"/>
                </a:solidFill>
                <a:latin typeface="Consolas"/>
                <a:ea typeface="Calibri"/>
                <a:cs typeface="Times New Roman"/>
              </a:rPr>
              <a:t>title="At top of </a:t>
            </a:r>
            <a:r>
              <a:rPr lang="en-US" sz="1100" b="1" dirty="0" err="1">
                <a:solidFill>
                  <a:srgbClr val="C00000"/>
                </a:solidFill>
                <a:latin typeface="Consolas"/>
                <a:ea typeface="Calibri"/>
                <a:cs typeface="Times New Roman"/>
              </a:rPr>
              <a:t>Sulpher</a:t>
            </a:r>
            <a:r>
              <a:rPr lang="en-US" sz="1100" b="1" dirty="0">
                <a:solidFill>
                  <a:srgbClr val="C00000"/>
                </a:solidFill>
                <a:latin typeface="Consolas"/>
                <a:ea typeface="Calibri"/>
                <a:cs typeface="Times New Roman"/>
              </a:rPr>
              <a:t> Mountain"</a:t>
            </a:r>
            <a:r>
              <a:rPr lang="en-US" sz="110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a:t>
            </a:r>
            <a:r>
              <a:rPr lang="en-US" sz="1100" dirty="0" err="1">
                <a:latin typeface="Consolas"/>
                <a:ea typeface="Calibri"/>
                <a:cs typeface="Times New Roman"/>
              </a:rPr>
              <a:t>img</a:t>
            </a:r>
            <a:r>
              <a:rPr lang="en-US" sz="1100" dirty="0">
                <a:latin typeface="Consolas"/>
                <a:ea typeface="Calibri"/>
                <a:cs typeface="Times New Roman"/>
              </a:rPr>
              <a:t> </a:t>
            </a:r>
            <a:r>
              <a:rPr lang="en-US" sz="1100" dirty="0" err="1">
                <a:latin typeface="Consolas"/>
                <a:ea typeface="Calibri"/>
                <a:cs typeface="Times New Roman"/>
              </a:rPr>
              <a:t>src</a:t>
            </a:r>
            <a:r>
              <a:rPr lang="en-US" sz="1100" dirty="0">
                <a:latin typeface="Consolas"/>
                <a:ea typeface="Calibri"/>
                <a:cs typeface="Times New Roman"/>
              </a:rPr>
              <a:t>="images/square/6592317633.jpg" </a:t>
            </a:r>
            <a:r>
              <a:rPr lang="en-US" sz="1100" b="1" dirty="0">
                <a:solidFill>
                  <a:srgbClr val="C00000"/>
                </a:solidFill>
                <a:latin typeface="Consolas"/>
                <a:ea typeface="Calibri"/>
                <a:cs typeface="Times New Roman"/>
              </a:rPr>
              <a:t>title="Grace Presbyterian Church"</a:t>
            </a:r>
            <a:r>
              <a:rPr lang="en-US" sz="110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a:t>
            </a:r>
            <a:r>
              <a:rPr lang="en-US" sz="1100" dirty="0" err="1">
                <a:latin typeface="Consolas"/>
                <a:ea typeface="Calibri"/>
                <a:cs typeface="Times New Roman"/>
              </a:rPr>
              <a:t>img</a:t>
            </a:r>
            <a:r>
              <a:rPr lang="en-US" sz="1100" dirty="0">
                <a:latin typeface="Consolas"/>
                <a:ea typeface="Calibri"/>
                <a:cs typeface="Times New Roman"/>
              </a:rPr>
              <a:t> </a:t>
            </a:r>
            <a:r>
              <a:rPr lang="en-US" sz="1100" dirty="0" err="1">
                <a:latin typeface="Consolas"/>
                <a:ea typeface="Calibri"/>
                <a:cs typeface="Times New Roman"/>
              </a:rPr>
              <a:t>src</a:t>
            </a:r>
            <a:r>
              <a:rPr lang="en-US" sz="1100" dirty="0">
                <a:latin typeface="Consolas"/>
                <a:ea typeface="Calibri"/>
                <a:cs typeface="Times New Roman"/>
              </a:rPr>
              <a:t>="images/square/6592914823.jpg" </a:t>
            </a:r>
            <a:r>
              <a:rPr lang="en-US" sz="1100" b="1" dirty="0">
                <a:solidFill>
                  <a:srgbClr val="C00000"/>
                </a:solidFill>
                <a:latin typeface="Consolas"/>
                <a:ea typeface="Calibri"/>
                <a:cs typeface="Times New Roman"/>
              </a:rPr>
              <a:t>title="Calgary Downtown"</a:t>
            </a:r>
            <a:r>
              <a:rPr lang="en-US" sz="110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&lt;/body&gt;</a:t>
            </a:r>
          </a:p>
        </p:txBody>
      </p:sp>
      <p:graphicFrame>
        <p:nvGraphicFramePr>
          <p:cNvPr id="34818" name="Object 2"/>
          <p:cNvGraphicFramePr>
            <a:graphicFrameLocks noChangeAspect="1"/>
          </p:cNvGraphicFramePr>
          <p:nvPr>
            <p:extLst/>
          </p:nvPr>
        </p:nvGraphicFramePr>
        <p:xfrm>
          <a:off x="4385018" y="1858396"/>
          <a:ext cx="7194051" cy="4812975"/>
        </p:xfrm>
        <a:graphic>
          <a:graphicData uri="http://schemas.openxmlformats.org/presentationml/2006/ole">
            <mc:AlternateContent xmlns:mc="http://schemas.openxmlformats.org/markup-compatibility/2006">
              <mc:Choice xmlns:v="urn:schemas-microsoft-com:vml" Requires="v">
                <p:oleObj spid="_x0000_s33797" name="Visio" r:id="rId3" imgW="4493661" imgH="3006657" progId="Visio.Drawing.11">
                  <p:embed/>
                </p:oleObj>
              </mc:Choice>
              <mc:Fallback>
                <p:oleObj name="Visio" r:id="rId3" imgW="4493661" imgH="300665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018" y="1858396"/>
                        <a:ext cx="7194051" cy="4812975"/>
                      </a:xfrm>
                      <a:prstGeom prst="rect">
                        <a:avLst/>
                      </a:prstGeom>
                      <a:noFill/>
                      <a:ln>
                        <a:noFill/>
                      </a:ln>
                      <a:effectLst/>
                      <a:extLst/>
                    </p:spPr>
                  </p:pic>
                </p:oleObj>
              </mc:Fallback>
            </mc:AlternateContent>
          </a:graphicData>
        </a:graphic>
      </p:graphicFrame>
      <p:sp>
        <p:nvSpPr>
          <p:cNvPr id="4" name="Rectangle 3"/>
          <p:cNvSpPr/>
          <p:nvPr/>
        </p:nvSpPr>
        <p:spPr>
          <a:xfrm>
            <a:off x="8787320" y="712689"/>
            <a:ext cx="3404680" cy="1477328"/>
          </a:xfrm>
          <a:prstGeom prst="rect">
            <a:avLst/>
          </a:prstGeom>
        </p:spPr>
        <p:txBody>
          <a:bodyPr wrap="square">
            <a:spAutoFit/>
          </a:bodyPr>
          <a:lstStyle/>
          <a:p>
            <a:r>
              <a:rPr lang="en-US" dirty="0" smtClean="0"/>
              <a:t>An </a:t>
            </a:r>
            <a:r>
              <a:rPr lang="en-US" b="1" dirty="0" smtClean="0">
                <a:solidFill>
                  <a:schemeClr val="tx2"/>
                </a:solidFill>
              </a:rPr>
              <a:t>attribute selector</a:t>
            </a:r>
            <a:r>
              <a:rPr lang="en-US" dirty="0" smtClean="0">
                <a:solidFill>
                  <a:schemeClr val="tx2"/>
                </a:solidFill>
              </a:rPr>
              <a:t> </a:t>
            </a:r>
            <a:r>
              <a:rPr lang="en-US" dirty="0" smtClean="0"/>
              <a:t>provides a way to select HTML elements by either the presence of an </a:t>
            </a:r>
            <a:r>
              <a:rPr lang="en-US" dirty="0" smtClean="0">
                <a:solidFill>
                  <a:schemeClr val="tx2"/>
                </a:solidFill>
              </a:rPr>
              <a:t>element attribute </a:t>
            </a:r>
            <a:r>
              <a:rPr lang="en-US" dirty="0" smtClean="0"/>
              <a:t>or by the </a:t>
            </a:r>
            <a:r>
              <a:rPr lang="en-US" dirty="0" smtClean="0">
                <a:solidFill>
                  <a:schemeClr val="tx2"/>
                </a:solidFill>
              </a:rPr>
              <a:t>value of an attribute. </a:t>
            </a:r>
          </a:p>
        </p:txBody>
      </p:sp>
    </p:spTree>
    <p:extLst>
      <p:ext uri="{BB962C8B-B14F-4D97-AF65-F5344CB8AC3E}">
        <p14:creationId xmlns:p14="http://schemas.microsoft.com/office/powerpoint/2010/main" val="85233269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More Selectors</a:t>
            </a:r>
            <a:br>
              <a:rPr lang="en-US" b="1" dirty="0" smtClean="0"/>
            </a:br>
            <a:endParaRPr lang="en-US" dirty="0"/>
          </a:p>
        </p:txBody>
      </p:sp>
      <p:sp>
        <p:nvSpPr>
          <p:cNvPr id="3" name="Content Placeholder 2"/>
          <p:cNvSpPr>
            <a:spLocks noGrp="1"/>
          </p:cNvSpPr>
          <p:nvPr>
            <p:ph idx="1"/>
          </p:nvPr>
        </p:nvSpPr>
        <p:spPr>
          <a:xfrm>
            <a:off x="522051" y="1266217"/>
            <a:ext cx="4633609" cy="4876800"/>
          </a:xfrm>
        </p:spPr>
        <p:txBody>
          <a:bodyPr>
            <a:normAutofit/>
          </a:bodyPr>
          <a:lstStyle/>
          <a:p>
            <a:r>
              <a:rPr lang="en-US" sz="2000" dirty="0" smtClean="0"/>
              <a:t>A </a:t>
            </a:r>
            <a:r>
              <a:rPr lang="en-US" sz="2000" b="1" dirty="0" smtClean="0">
                <a:solidFill>
                  <a:schemeClr val="accent1"/>
                </a:solidFill>
              </a:rPr>
              <a:t>pseudo-element selector</a:t>
            </a:r>
            <a:r>
              <a:rPr lang="en-US" sz="2000" dirty="0" smtClean="0">
                <a:solidFill>
                  <a:schemeClr val="accent1"/>
                </a:solidFill>
              </a:rPr>
              <a:t> </a:t>
            </a:r>
            <a:r>
              <a:rPr lang="en-US" sz="2000" dirty="0" smtClean="0"/>
              <a:t>is a way to select something that does not exist explicitly as an element in the HTML document tree but which is still a recognizable selectable object. </a:t>
            </a:r>
          </a:p>
          <a:p>
            <a:endParaRPr lang="en-US" sz="2000" dirty="0"/>
          </a:p>
          <a:p>
            <a:r>
              <a:rPr lang="en-US" sz="2000" dirty="0"/>
              <a:t>A </a:t>
            </a:r>
            <a:r>
              <a:rPr lang="en-US" sz="2000" b="1" dirty="0">
                <a:solidFill>
                  <a:schemeClr val="accent1"/>
                </a:solidFill>
              </a:rPr>
              <a:t>contextual selector</a:t>
            </a:r>
            <a:r>
              <a:rPr lang="en-US" sz="2000" dirty="0">
                <a:solidFill>
                  <a:schemeClr val="accent1"/>
                </a:solidFill>
              </a:rPr>
              <a:t> </a:t>
            </a:r>
            <a:r>
              <a:rPr lang="en-US" sz="2000" dirty="0" smtClean="0"/>
              <a:t>allows </a:t>
            </a:r>
            <a:r>
              <a:rPr lang="en-US" sz="2000" dirty="0"/>
              <a:t>you to select elements based on their ancestors, descendants, or siblings. </a:t>
            </a:r>
          </a:p>
          <a:p>
            <a:endParaRPr lang="en-US" sz="2000" dirty="0" smtClean="0"/>
          </a:p>
          <a:p>
            <a:endParaRPr lang="en-US" sz="2000" dirty="0" smtClean="0"/>
          </a:p>
        </p:txBody>
      </p:sp>
      <p:pic>
        <p:nvPicPr>
          <p:cNvPr id="5" name="Picture 4" descr="Screen Shot 2014-02-09 at 9.53.24 AM.png"/>
          <p:cNvPicPr>
            <a:picLocks noChangeAspect="1"/>
          </p:cNvPicPr>
          <p:nvPr/>
        </p:nvPicPr>
        <p:blipFill rotWithShape="1">
          <a:blip r:embed="rId3">
            <a:extLst>
              <a:ext uri="{28A0092B-C50C-407E-A947-70E740481C1C}">
                <a14:useLocalDpi xmlns:a14="http://schemas.microsoft.com/office/drawing/2010/main" val="0"/>
              </a:ext>
            </a:extLst>
          </a:blip>
          <a:srcRect t="-8726" b="4821"/>
          <a:stretch/>
        </p:blipFill>
        <p:spPr>
          <a:xfrm>
            <a:off x="6546715" y="91440"/>
            <a:ext cx="5429655" cy="5605753"/>
          </a:xfrm>
          <a:prstGeom prst="rect">
            <a:avLst/>
          </a:prstGeom>
        </p:spPr>
      </p:pic>
      <p:graphicFrame>
        <p:nvGraphicFramePr>
          <p:cNvPr id="6" name="Object 2"/>
          <p:cNvGraphicFramePr>
            <a:graphicFrameLocks noChangeAspect="1"/>
          </p:cNvGraphicFramePr>
          <p:nvPr>
            <p:extLst/>
          </p:nvPr>
        </p:nvGraphicFramePr>
        <p:xfrm>
          <a:off x="609600" y="4824917"/>
          <a:ext cx="5472395" cy="1828800"/>
        </p:xfrm>
        <a:graphic>
          <a:graphicData uri="http://schemas.openxmlformats.org/presentationml/2006/ole">
            <mc:AlternateContent xmlns:mc="http://schemas.openxmlformats.org/markup-compatibility/2006">
              <mc:Choice xmlns:v="urn:schemas-microsoft-com:vml" Requires="v">
                <p:oleObj spid="_x0000_s34821" name="Visio" r:id="rId4" imgW="4341847" imgH="1451043" progId="Visio.Drawing.11">
                  <p:embed/>
                </p:oleObj>
              </mc:Choice>
              <mc:Fallback>
                <p:oleObj name="Visio" r:id="rId4" imgW="4341847" imgH="145104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824917"/>
                        <a:ext cx="547239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3969618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If there is conflict</a:t>
            </a:r>
            <a:endParaRPr lang="en-US" dirty="0"/>
          </a:p>
        </p:txBody>
      </p:sp>
      <p:sp>
        <p:nvSpPr>
          <p:cNvPr id="3" name="Content Placeholder 2"/>
          <p:cNvSpPr>
            <a:spLocks noGrp="1"/>
          </p:cNvSpPr>
          <p:nvPr>
            <p:ph idx="1"/>
          </p:nvPr>
        </p:nvSpPr>
        <p:spPr/>
        <p:txBody>
          <a:bodyPr/>
          <a:lstStyle/>
          <a:p>
            <a:pPr marL="225425" indent="-225425">
              <a:buFont typeface="Arial" pitchFamily="34" charset="0"/>
              <a:buChar char="•"/>
            </a:pPr>
            <a:r>
              <a:rPr lang="en-US" dirty="0" smtClean="0"/>
              <a:t>The CSS can define multiple rules for the same HTML element, and the rules may conflict. </a:t>
            </a:r>
          </a:p>
          <a:p>
            <a:pPr marL="225425" indent="-225425">
              <a:buFont typeface="Arial" pitchFamily="34" charset="0"/>
              <a:buChar char="•"/>
            </a:pPr>
            <a:endParaRPr lang="en-US" dirty="0"/>
          </a:p>
          <a:p>
            <a:pPr marL="225425" indent="-225425"/>
            <a:r>
              <a:rPr lang="en-US" dirty="0"/>
              <a:t>The </a:t>
            </a:r>
            <a:r>
              <a:rPr lang="en-US" dirty="0">
                <a:solidFill>
                  <a:schemeClr val="accent2"/>
                </a:solidFill>
              </a:rPr>
              <a:t>“Cascade” </a:t>
            </a:r>
            <a:r>
              <a:rPr lang="en-US" dirty="0"/>
              <a:t>in CSS refers to how conflicting rules are handled. </a:t>
            </a:r>
          </a:p>
          <a:p>
            <a:pPr marL="225425" indent="-225425">
              <a:buFont typeface="Arial" pitchFamily="34" charset="0"/>
              <a:buChar char="•"/>
            </a:pPr>
            <a:endParaRPr lang="en-US" dirty="0" smtClean="0"/>
          </a:p>
          <a:p>
            <a:r>
              <a:rPr lang="en-US" dirty="0"/>
              <a:t>CSS uses the following </a:t>
            </a:r>
            <a:r>
              <a:rPr lang="en-US" u="sng" dirty="0">
                <a:solidFill>
                  <a:schemeClr val="accent2"/>
                </a:solidFill>
              </a:rPr>
              <a:t>cascade principles</a:t>
            </a:r>
            <a:r>
              <a:rPr lang="en-US" dirty="0"/>
              <a:t> to help it deal with conflicts: </a:t>
            </a:r>
          </a:p>
          <a:p>
            <a:pPr marL="499745" lvl="1" indent="-225425"/>
            <a:r>
              <a:rPr lang="en-US" b="1" dirty="0" smtClean="0">
                <a:solidFill>
                  <a:schemeClr val="accent2"/>
                </a:solidFill>
              </a:rPr>
              <a:t>inheritance</a:t>
            </a:r>
            <a:endParaRPr lang="en-US" b="1" dirty="0">
              <a:solidFill>
                <a:schemeClr val="accent2"/>
              </a:solidFill>
            </a:endParaRPr>
          </a:p>
          <a:p>
            <a:pPr marL="499745" lvl="1" indent="-225425"/>
            <a:r>
              <a:rPr lang="en-US" b="1" dirty="0" smtClean="0">
                <a:solidFill>
                  <a:schemeClr val="accent2"/>
                </a:solidFill>
              </a:rPr>
              <a:t>specificity</a:t>
            </a:r>
            <a:endParaRPr lang="en-US" b="1" dirty="0">
              <a:solidFill>
                <a:schemeClr val="accent2"/>
              </a:solidFill>
            </a:endParaRPr>
          </a:p>
          <a:p>
            <a:pPr marL="499745" lvl="1" indent="-225425"/>
            <a:r>
              <a:rPr lang="en-US" b="1" dirty="0">
                <a:solidFill>
                  <a:schemeClr val="accent2"/>
                </a:solidFill>
              </a:rPr>
              <a:t>location</a:t>
            </a:r>
          </a:p>
        </p:txBody>
      </p:sp>
    </p:spTree>
    <p:extLst>
      <p:ext uri="{BB962C8B-B14F-4D97-AF65-F5344CB8AC3E}">
        <p14:creationId xmlns:p14="http://schemas.microsoft.com/office/powerpoint/2010/main" val="1275480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218" y="481149"/>
            <a:ext cx="10972800" cy="990600"/>
          </a:xfrm>
        </p:spPr>
        <p:txBody>
          <a:bodyPr>
            <a:normAutofit/>
          </a:bodyPr>
          <a:lstStyle/>
          <a:p>
            <a:r>
              <a:rPr lang="en-US" dirty="0" smtClean="0"/>
              <a:t>Skype’s P2P Architecture</a:t>
            </a:r>
            <a:endParaRPr lang="en-US" dirty="0"/>
          </a:p>
        </p:txBody>
      </p:sp>
      <p:sp>
        <p:nvSpPr>
          <p:cNvPr id="3" name="Content Placeholder 2"/>
          <p:cNvSpPr>
            <a:spLocks noGrp="1"/>
          </p:cNvSpPr>
          <p:nvPr>
            <p:ph idx="1"/>
          </p:nvPr>
        </p:nvSpPr>
        <p:spPr>
          <a:xfrm>
            <a:off x="6113416" y="1064302"/>
            <a:ext cx="5468983" cy="5412698"/>
          </a:xfrm>
        </p:spPr>
        <p:txBody>
          <a:bodyPr>
            <a:normAutofit fontScale="85000" lnSpcReduction="20000"/>
          </a:bodyPr>
          <a:lstStyle/>
          <a:p>
            <a:r>
              <a:rPr lang="en-US" dirty="0" smtClean="0"/>
              <a:t>Skype uses ‘hierarchical’ or </a:t>
            </a:r>
            <a:r>
              <a:rPr lang="en-US" dirty="0" err="1" smtClean="0"/>
              <a:t>superpeer</a:t>
            </a:r>
            <a:r>
              <a:rPr lang="en-US" dirty="0" smtClean="0"/>
              <a:t> systems</a:t>
            </a:r>
          </a:p>
          <a:p>
            <a:endParaRPr lang="en-US" dirty="0" smtClean="0"/>
          </a:p>
          <a:p>
            <a:r>
              <a:rPr lang="en-US" dirty="0" smtClean="0"/>
              <a:t>Skype leverages their users to create a decentralized P2P system</a:t>
            </a:r>
            <a:r>
              <a:rPr lang="is-IS" dirty="0" smtClean="0"/>
              <a:t>… essentially </a:t>
            </a:r>
            <a:r>
              <a:rPr lang="en-US" dirty="0" smtClean="0"/>
              <a:t>it may be using your computer to store and forward data across the network.</a:t>
            </a:r>
          </a:p>
          <a:p>
            <a:endParaRPr lang="en-US" dirty="0" smtClean="0"/>
          </a:p>
          <a:p>
            <a:r>
              <a:rPr lang="en-US" dirty="0" smtClean="0"/>
              <a:t>Skype </a:t>
            </a:r>
            <a:r>
              <a:rPr lang="en-US" dirty="0"/>
              <a:t>identified certain nodes as ‘</a:t>
            </a:r>
            <a:r>
              <a:rPr lang="en-US" dirty="0" err="1"/>
              <a:t>supernodes</a:t>
            </a:r>
            <a:r>
              <a:rPr lang="en-US" dirty="0"/>
              <a:t>’ that would serve for indexing and as networking address translation (NAT) nodes. </a:t>
            </a:r>
            <a:endParaRPr lang="en-US" dirty="0" smtClean="0"/>
          </a:p>
          <a:p>
            <a:endParaRPr lang="en-US" dirty="0"/>
          </a:p>
          <a:p>
            <a:r>
              <a:rPr lang="en-US" dirty="0" smtClean="0"/>
              <a:t>These </a:t>
            </a:r>
            <a:r>
              <a:rPr lang="en-US" dirty="0"/>
              <a:t>nodes are selected from among the different users, of course without them knowing, by an algorithm which did the selecting based on their uptime, their not being restricted by their operating systems or firewalls, and on the update of the P2P protocol.</a:t>
            </a:r>
          </a:p>
        </p:txBody>
      </p:sp>
      <p:pic>
        <p:nvPicPr>
          <p:cNvPr id="4" name="Picture 3"/>
          <p:cNvPicPr>
            <a:picLocks noChangeAspect="1"/>
          </p:cNvPicPr>
          <p:nvPr/>
        </p:nvPicPr>
        <p:blipFill>
          <a:blip r:embed="rId3"/>
          <a:stretch>
            <a:fillRect/>
          </a:stretch>
        </p:blipFill>
        <p:spPr>
          <a:xfrm>
            <a:off x="220980" y="1600200"/>
            <a:ext cx="5715000" cy="4419600"/>
          </a:xfrm>
          <a:prstGeom prst="rect">
            <a:avLst/>
          </a:prstGeom>
        </p:spPr>
      </p:pic>
    </p:spTree>
    <p:extLst>
      <p:ext uri="{BB962C8B-B14F-4D97-AF65-F5344CB8AC3E}">
        <p14:creationId xmlns:p14="http://schemas.microsoft.com/office/powerpoint/2010/main" val="18076155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935" y="372759"/>
            <a:ext cx="10972800" cy="990600"/>
          </a:xfrm>
        </p:spPr>
        <p:txBody>
          <a:bodyPr>
            <a:normAutofit/>
          </a:bodyPr>
          <a:lstStyle/>
          <a:p>
            <a:r>
              <a:rPr lang="en-US" dirty="0"/>
              <a:t>Inheritance </a:t>
            </a:r>
            <a:r>
              <a:rPr lang="en-US" sz="2800" dirty="0"/>
              <a:t>(Cascade Principle #</a:t>
            </a:r>
            <a:r>
              <a:rPr lang="en-US" sz="2800" dirty="0" smtClean="0"/>
              <a:t>1)</a:t>
            </a:r>
            <a:endParaRPr lang="en-US" sz="2800" dirty="0"/>
          </a:p>
        </p:txBody>
      </p:sp>
      <p:sp>
        <p:nvSpPr>
          <p:cNvPr id="3" name="Content Placeholder 2"/>
          <p:cNvSpPr>
            <a:spLocks noGrp="1"/>
          </p:cNvSpPr>
          <p:nvPr>
            <p:ph idx="1"/>
          </p:nvPr>
        </p:nvSpPr>
        <p:spPr>
          <a:xfrm>
            <a:off x="609600" y="1451916"/>
            <a:ext cx="10972800" cy="4876800"/>
          </a:xfrm>
        </p:spPr>
        <p:txBody>
          <a:bodyPr/>
          <a:lstStyle/>
          <a:p>
            <a:r>
              <a:rPr lang="en-US" sz="2200" dirty="0" smtClean="0"/>
              <a:t>Many (but not all) CSS properties affect not only themselves but their descendants as well. </a:t>
            </a:r>
          </a:p>
          <a:p>
            <a:pPr lvl="1"/>
            <a:r>
              <a:rPr lang="en-US" dirty="0" smtClean="0"/>
              <a:t>Font, color, list, and text properties are </a:t>
            </a:r>
            <a:r>
              <a:rPr lang="en-US" dirty="0" smtClean="0">
                <a:solidFill>
                  <a:schemeClr val="accent2"/>
                </a:solidFill>
              </a:rPr>
              <a:t>inheritable</a:t>
            </a:r>
            <a:r>
              <a:rPr lang="en-US" dirty="0" smtClean="0"/>
              <a:t>.</a:t>
            </a:r>
          </a:p>
          <a:p>
            <a:pPr lvl="1"/>
            <a:r>
              <a:rPr lang="en-US" dirty="0" smtClean="0"/>
              <a:t>Layout, sizing, border, background and spacing properties </a:t>
            </a:r>
            <a:r>
              <a:rPr lang="en-US" dirty="0" smtClean="0">
                <a:solidFill>
                  <a:schemeClr val="accent2"/>
                </a:solidFill>
              </a:rPr>
              <a:t>are not inheritable</a:t>
            </a:r>
            <a:r>
              <a:rPr lang="en-US" dirty="0" smtClean="0"/>
              <a:t>.</a:t>
            </a:r>
            <a:endParaRPr lang="en-US" dirty="0"/>
          </a:p>
        </p:txBody>
      </p:sp>
      <p:graphicFrame>
        <p:nvGraphicFramePr>
          <p:cNvPr id="5" name="Object 2"/>
          <p:cNvGraphicFramePr>
            <a:graphicFrameLocks noChangeAspect="1"/>
          </p:cNvGraphicFramePr>
          <p:nvPr>
            <p:extLst/>
          </p:nvPr>
        </p:nvGraphicFramePr>
        <p:xfrm>
          <a:off x="2533136" y="3252391"/>
          <a:ext cx="6413470" cy="3500574"/>
        </p:xfrm>
        <a:graphic>
          <a:graphicData uri="http://schemas.openxmlformats.org/presentationml/2006/ole">
            <mc:AlternateContent xmlns:mc="http://schemas.openxmlformats.org/markup-compatibility/2006">
              <mc:Choice xmlns:v="urn:schemas-microsoft-com:vml" Requires="v">
                <p:oleObj spid="_x0000_s35845" name="Visio" r:id="rId3" imgW="6791412" imgH="3706238" progId="Visio.Drawing.11">
                  <p:embed/>
                </p:oleObj>
              </mc:Choice>
              <mc:Fallback>
                <p:oleObj name="Visio" r:id="rId3" imgW="6791412" imgH="37062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136" y="3252391"/>
                        <a:ext cx="6413470" cy="350057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8126965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Inheritance (Cascade Principle #1)</a:t>
            </a:r>
          </a:p>
        </p:txBody>
      </p:sp>
      <p:sp>
        <p:nvSpPr>
          <p:cNvPr id="4" name="Content Placeholder 3"/>
          <p:cNvSpPr>
            <a:spLocks noGrp="1"/>
          </p:cNvSpPr>
          <p:nvPr>
            <p:ph idx="1"/>
          </p:nvPr>
        </p:nvSpPr>
        <p:spPr/>
        <p:txBody>
          <a:bodyPr/>
          <a:lstStyle/>
          <a:p>
            <a:r>
              <a:rPr lang="en-US" dirty="0" smtClean="0"/>
              <a:t>It is possible to tell elements to inherit properties that are normally not inheritable.</a:t>
            </a:r>
            <a:endParaRPr lang="en-US" dirty="0"/>
          </a:p>
        </p:txBody>
      </p:sp>
      <p:graphicFrame>
        <p:nvGraphicFramePr>
          <p:cNvPr id="2" name="Object 1"/>
          <p:cNvGraphicFramePr>
            <a:graphicFrameLocks noChangeAspect="1"/>
          </p:cNvGraphicFramePr>
          <p:nvPr>
            <p:extLst/>
          </p:nvPr>
        </p:nvGraphicFramePr>
        <p:xfrm>
          <a:off x="817406" y="2496065"/>
          <a:ext cx="8756291" cy="3980935"/>
        </p:xfrm>
        <a:graphic>
          <a:graphicData uri="http://schemas.openxmlformats.org/presentationml/2006/ole">
            <mc:AlternateContent xmlns:mc="http://schemas.openxmlformats.org/markup-compatibility/2006">
              <mc:Choice xmlns:v="urn:schemas-microsoft-com:vml" Requires="v">
                <p:oleObj spid="_x0000_s36869" name="Visio" r:id="rId3" imgW="6298690" imgH="2863174" progId="Visio.Drawing.11">
                  <p:embed/>
                </p:oleObj>
              </mc:Choice>
              <mc:Fallback>
                <p:oleObj name="Visio" r:id="rId3" imgW="6298690" imgH="28631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406" y="2496065"/>
                        <a:ext cx="8756291" cy="3980935"/>
                      </a:xfrm>
                      <a:prstGeom prst="rect">
                        <a:avLst/>
                      </a:prstGeom>
                      <a:noFill/>
                      <a:extLst/>
                    </p:spPr>
                  </p:pic>
                </p:oleObj>
              </mc:Fallback>
            </mc:AlternateContent>
          </a:graphicData>
        </a:graphic>
      </p:graphicFrame>
    </p:spTree>
    <p:extLst>
      <p:ext uri="{BB962C8B-B14F-4D97-AF65-F5344CB8AC3E}">
        <p14:creationId xmlns:p14="http://schemas.microsoft.com/office/powerpoint/2010/main" val="994433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Specificity </a:t>
            </a:r>
            <a:r>
              <a:rPr lang="en-US" dirty="0" smtClean="0"/>
              <a:t>(Cascade </a:t>
            </a:r>
            <a:r>
              <a:rPr lang="en-US" dirty="0"/>
              <a:t>Principle #</a:t>
            </a:r>
            <a:r>
              <a:rPr lang="en-US" dirty="0" smtClean="0"/>
              <a:t>2)</a:t>
            </a:r>
            <a:r>
              <a:rPr lang="en-US" dirty="0"/>
              <a:t/>
            </a:r>
            <a:br>
              <a:rPr lang="en-US" dirty="0"/>
            </a:br>
            <a:endParaRPr lang="en-US" dirty="0"/>
          </a:p>
        </p:txBody>
      </p:sp>
      <p:sp>
        <p:nvSpPr>
          <p:cNvPr id="3" name="Content Placeholder 2"/>
          <p:cNvSpPr>
            <a:spLocks noGrp="1"/>
          </p:cNvSpPr>
          <p:nvPr>
            <p:ph idx="1"/>
          </p:nvPr>
        </p:nvSpPr>
        <p:spPr>
          <a:xfrm>
            <a:off x="463685" y="1524000"/>
            <a:ext cx="5382638" cy="4876800"/>
          </a:xfrm>
        </p:spPr>
        <p:txBody>
          <a:bodyPr>
            <a:normAutofit/>
          </a:bodyPr>
          <a:lstStyle/>
          <a:p>
            <a:r>
              <a:rPr lang="en-US" sz="2000" b="1" dirty="0" smtClean="0">
                <a:solidFill>
                  <a:schemeClr val="accent2"/>
                </a:solidFill>
              </a:rPr>
              <a:t>Specificity</a:t>
            </a:r>
            <a:r>
              <a:rPr lang="en-US" sz="2000" dirty="0" smtClean="0"/>
              <a:t> is how the browser determines which style rule takes precedence when more than one style rule could be applied to the same element. </a:t>
            </a:r>
          </a:p>
          <a:p>
            <a:endParaRPr lang="en-US" sz="2000" dirty="0" smtClean="0"/>
          </a:p>
          <a:p>
            <a:r>
              <a:rPr lang="en-US" sz="2000" dirty="0" smtClean="0"/>
              <a:t>The more </a:t>
            </a:r>
            <a:r>
              <a:rPr lang="en-US" sz="2000" i="1" dirty="0" smtClean="0">
                <a:solidFill>
                  <a:schemeClr val="accent2"/>
                </a:solidFill>
              </a:rPr>
              <a:t>specific</a:t>
            </a:r>
            <a:r>
              <a:rPr lang="en-US" sz="2000" dirty="0" smtClean="0"/>
              <a:t> the selector, the more it takes precedence (i.e., overrides the previous definition).</a:t>
            </a:r>
          </a:p>
          <a:p>
            <a:endParaRPr lang="en-US" sz="2000" dirty="0" smtClean="0"/>
          </a:p>
          <a:p>
            <a:r>
              <a:rPr lang="en-US" sz="2000" dirty="0" smtClean="0"/>
              <a:t>How it works?</a:t>
            </a:r>
          </a:p>
          <a:p>
            <a:pPr lvl="1"/>
            <a:r>
              <a:rPr lang="en-US" dirty="0" smtClean="0"/>
              <a:t>The browser </a:t>
            </a:r>
            <a:r>
              <a:rPr lang="en-US" dirty="0"/>
              <a:t>assigns a weight to each style </a:t>
            </a:r>
            <a:r>
              <a:rPr lang="en-US" dirty="0" smtClean="0"/>
              <a:t>rule.</a:t>
            </a:r>
          </a:p>
          <a:p>
            <a:pPr lvl="1"/>
            <a:r>
              <a:rPr lang="en-US" dirty="0" smtClean="0"/>
              <a:t>When </a:t>
            </a:r>
            <a:r>
              <a:rPr lang="en-US" dirty="0"/>
              <a:t>several rules apply, the one with the greatest weight takes precedence.</a:t>
            </a:r>
          </a:p>
          <a:p>
            <a:endParaRPr lang="en-US" sz="2000" dirty="0"/>
          </a:p>
          <a:p>
            <a:endParaRPr lang="en-US" sz="2000" dirty="0"/>
          </a:p>
        </p:txBody>
      </p:sp>
      <p:graphicFrame>
        <p:nvGraphicFramePr>
          <p:cNvPr id="5" name="Object 2"/>
          <p:cNvGraphicFramePr>
            <a:graphicFrameLocks noChangeAspect="1"/>
          </p:cNvGraphicFramePr>
          <p:nvPr>
            <p:extLst/>
          </p:nvPr>
        </p:nvGraphicFramePr>
        <p:xfrm>
          <a:off x="6041692" y="1540213"/>
          <a:ext cx="6286104" cy="4218561"/>
        </p:xfrm>
        <a:graphic>
          <a:graphicData uri="http://schemas.openxmlformats.org/presentationml/2006/ole">
            <mc:AlternateContent xmlns:mc="http://schemas.openxmlformats.org/markup-compatibility/2006">
              <mc:Choice xmlns:v="urn:schemas-microsoft-com:vml" Requires="v">
                <p:oleObj spid="_x0000_s37893" name="Visio" r:id="rId3" imgW="6216569" imgH="4172355" progId="Visio.Drawing.11">
                  <p:embed/>
                </p:oleObj>
              </mc:Choice>
              <mc:Fallback>
                <p:oleObj name="Visio" r:id="rId3" imgW="6216569" imgH="417235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692" y="1540213"/>
                        <a:ext cx="6286104" cy="4218561"/>
                      </a:xfrm>
                      <a:prstGeom prst="rect">
                        <a:avLst/>
                      </a:prstGeom>
                      <a:noFill/>
                      <a:extLst/>
                    </p:spPr>
                  </p:pic>
                </p:oleObj>
              </mc:Fallback>
            </mc:AlternateContent>
          </a:graphicData>
        </a:graphic>
      </p:graphicFrame>
    </p:spTree>
    <p:extLst>
      <p:ext uri="{BB962C8B-B14F-4D97-AF65-F5344CB8AC3E}">
        <p14:creationId xmlns:p14="http://schemas.microsoft.com/office/powerpoint/2010/main" val="17265473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0145" y="442203"/>
            <a:ext cx="10972800" cy="990600"/>
          </a:xfrm>
        </p:spPr>
        <p:txBody>
          <a:bodyPr/>
          <a:lstStyle/>
          <a:p>
            <a:r>
              <a:rPr lang="en-US" dirty="0" smtClean="0"/>
              <a:t>Specificity</a:t>
            </a:r>
            <a:endParaRPr lang="en-US" dirty="0"/>
          </a:p>
        </p:txBody>
      </p:sp>
      <p:graphicFrame>
        <p:nvGraphicFramePr>
          <p:cNvPr id="64514" name="Object 2"/>
          <p:cNvGraphicFramePr>
            <a:graphicFrameLocks noChangeAspect="1"/>
          </p:cNvGraphicFramePr>
          <p:nvPr>
            <p:extLst/>
          </p:nvPr>
        </p:nvGraphicFramePr>
        <p:xfrm>
          <a:off x="4572000" y="1382109"/>
          <a:ext cx="7462728" cy="5008185"/>
        </p:xfrm>
        <a:graphic>
          <a:graphicData uri="http://schemas.openxmlformats.org/presentationml/2006/ole">
            <mc:AlternateContent xmlns:mc="http://schemas.openxmlformats.org/markup-compatibility/2006">
              <mc:Choice xmlns:v="urn:schemas-microsoft-com:vml" Requires="v">
                <p:oleObj spid="_x0000_s38917" name="Visio" r:id="rId3" imgW="6216569" imgH="4172355" progId="Visio.Drawing.11">
                  <p:embed/>
                </p:oleObj>
              </mc:Choice>
              <mc:Fallback>
                <p:oleObj name="Visio" r:id="rId3" imgW="6216569" imgH="417235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82109"/>
                        <a:ext cx="7462728" cy="5008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1791556" y="1313765"/>
            <a:ext cx="2362200" cy="769441"/>
          </a:xfrm>
          <a:prstGeom prst="rect">
            <a:avLst/>
          </a:prstGeom>
        </p:spPr>
        <p:txBody>
          <a:bodyPr wrap="square">
            <a:spAutoFit/>
          </a:bodyPr>
          <a:lstStyle/>
          <a:p>
            <a:r>
              <a:rPr lang="en-US" sz="1100" dirty="0"/>
              <a:t>These color and font-weight properties are inheritable and thus potentially applicable to all the child elements contained within the body.</a:t>
            </a:r>
          </a:p>
        </p:txBody>
      </p:sp>
      <p:sp>
        <p:nvSpPr>
          <p:cNvPr id="11" name="Right Arrow 10"/>
          <p:cNvSpPr/>
          <p:nvPr/>
        </p:nvSpPr>
        <p:spPr>
          <a:xfrm>
            <a:off x="4283467" y="1546085"/>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83850" y="2147277"/>
            <a:ext cx="2362200" cy="1107996"/>
          </a:xfrm>
          <a:prstGeom prst="rect">
            <a:avLst/>
          </a:prstGeom>
        </p:spPr>
        <p:txBody>
          <a:bodyPr wrap="square">
            <a:spAutoFit/>
          </a:bodyPr>
          <a:lstStyle/>
          <a:p>
            <a:r>
              <a:rPr lang="en-US" sz="1100" dirty="0"/>
              <a:t>However, because the &lt;div&gt; and &lt;p&gt; elements also have the same properties set, they </a:t>
            </a:r>
            <a:r>
              <a:rPr lang="en-US" sz="1100" i="1" dirty="0"/>
              <a:t>override</a:t>
            </a:r>
            <a:r>
              <a:rPr lang="en-US" sz="1100" dirty="0"/>
              <a:t> the value defined for the &lt;body&gt; element because their selectors (div and p) are </a:t>
            </a:r>
            <a:r>
              <a:rPr lang="en-US" sz="1100" dirty="0">
                <a:solidFill>
                  <a:schemeClr val="accent1"/>
                </a:solidFill>
              </a:rPr>
              <a:t>more specific</a:t>
            </a:r>
            <a:r>
              <a:rPr lang="en-US" sz="1100" dirty="0"/>
              <a:t>.</a:t>
            </a:r>
          </a:p>
        </p:txBody>
      </p:sp>
      <p:sp>
        <p:nvSpPr>
          <p:cNvPr id="13" name="Right Arrow 12"/>
          <p:cNvSpPr/>
          <p:nvPr/>
        </p:nvSpPr>
        <p:spPr>
          <a:xfrm rot="19679767">
            <a:off x="4224489" y="2231886"/>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52178">
            <a:off x="4225076" y="2807872"/>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905000" y="3359386"/>
            <a:ext cx="2209800" cy="769441"/>
          </a:xfrm>
          <a:prstGeom prst="rect">
            <a:avLst/>
          </a:prstGeom>
        </p:spPr>
        <p:txBody>
          <a:bodyPr wrap="square">
            <a:spAutoFit/>
          </a:bodyPr>
          <a:lstStyle/>
          <a:p>
            <a:r>
              <a:rPr lang="en-US" sz="1100" b="1" dirty="0"/>
              <a:t>Class selectors </a:t>
            </a:r>
            <a:r>
              <a:rPr lang="en-US" sz="1100" dirty="0"/>
              <a:t>are </a:t>
            </a:r>
            <a:r>
              <a:rPr lang="en-US" sz="1100" dirty="0">
                <a:solidFill>
                  <a:schemeClr val="accent1"/>
                </a:solidFill>
              </a:rPr>
              <a:t>more specific </a:t>
            </a:r>
            <a:r>
              <a:rPr lang="en-US" sz="1100" dirty="0"/>
              <a:t>than element selectors, and thus take precedence and override element selectors.</a:t>
            </a:r>
          </a:p>
        </p:txBody>
      </p:sp>
      <p:sp>
        <p:nvSpPr>
          <p:cNvPr id="16" name="Right Arrow 15"/>
          <p:cNvSpPr/>
          <p:nvPr/>
        </p:nvSpPr>
        <p:spPr>
          <a:xfrm>
            <a:off x="4267200" y="3519225"/>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09800" y="4572001"/>
            <a:ext cx="2209800" cy="769441"/>
          </a:xfrm>
          <a:prstGeom prst="rect">
            <a:avLst/>
          </a:prstGeom>
        </p:spPr>
        <p:txBody>
          <a:bodyPr wrap="square">
            <a:spAutoFit/>
          </a:bodyPr>
          <a:lstStyle/>
          <a:p>
            <a:r>
              <a:rPr lang="en-US" sz="1100" b="1" dirty="0"/>
              <a:t>Id selectors </a:t>
            </a:r>
            <a:r>
              <a:rPr lang="en-US" sz="1100" dirty="0"/>
              <a:t>are </a:t>
            </a:r>
            <a:r>
              <a:rPr lang="en-US" sz="1100" dirty="0">
                <a:solidFill>
                  <a:schemeClr val="accent1"/>
                </a:solidFill>
              </a:rPr>
              <a:t>more specific </a:t>
            </a:r>
            <a:r>
              <a:rPr lang="en-US" sz="1100" dirty="0"/>
              <a:t>than class selectors, and thus take precedence and override class selectors.</a:t>
            </a:r>
          </a:p>
        </p:txBody>
      </p:sp>
      <p:sp>
        <p:nvSpPr>
          <p:cNvPr id="18" name="Right Arrow 17"/>
          <p:cNvSpPr/>
          <p:nvPr/>
        </p:nvSpPr>
        <p:spPr>
          <a:xfrm rot="19679767">
            <a:off x="4284422" y="4198013"/>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021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Location </a:t>
            </a:r>
            <a:r>
              <a:rPr lang="en-US" dirty="0" smtClean="0"/>
              <a:t>(Cascade </a:t>
            </a:r>
            <a:r>
              <a:rPr lang="en-US" dirty="0"/>
              <a:t>Principle #</a:t>
            </a:r>
            <a:r>
              <a:rPr lang="en-US" dirty="0" smtClean="0"/>
              <a:t>3)</a:t>
            </a:r>
            <a:r>
              <a:rPr lang="en-US" dirty="0"/>
              <a:t/>
            </a:r>
            <a:br>
              <a:rPr lang="en-US" dirty="0"/>
            </a:br>
            <a:endParaRPr lang="en-US" dirty="0"/>
          </a:p>
        </p:txBody>
      </p:sp>
      <p:sp>
        <p:nvSpPr>
          <p:cNvPr id="3" name="Content Placeholder 2"/>
          <p:cNvSpPr>
            <a:spLocks noGrp="1"/>
          </p:cNvSpPr>
          <p:nvPr>
            <p:ph idx="1"/>
          </p:nvPr>
        </p:nvSpPr>
        <p:spPr>
          <a:xfrm>
            <a:off x="609600" y="1600200"/>
            <a:ext cx="3912973" cy="4876800"/>
          </a:xfrm>
        </p:spPr>
        <p:txBody>
          <a:bodyPr>
            <a:normAutofit/>
          </a:bodyPr>
          <a:lstStyle/>
          <a:p>
            <a:r>
              <a:rPr lang="en-US" sz="2000" dirty="0" smtClean="0"/>
              <a:t>When inheritance and specificity cannot determine style precedence, the principle of </a:t>
            </a:r>
            <a:r>
              <a:rPr lang="en-US" sz="2000" b="1" dirty="0" smtClean="0">
                <a:solidFill>
                  <a:schemeClr val="accent1"/>
                </a:solidFill>
              </a:rPr>
              <a:t>location</a:t>
            </a:r>
            <a:r>
              <a:rPr lang="en-US" sz="2000" dirty="0" smtClean="0"/>
              <a:t> will be used.</a:t>
            </a:r>
          </a:p>
          <a:p>
            <a:endParaRPr lang="en-US" sz="2000" dirty="0" smtClean="0"/>
          </a:p>
          <a:p>
            <a:r>
              <a:rPr lang="en-US" sz="2000" dirty="0" smtClean="0"/>
              <a:t>The principle of location is that when rules have the same specificity, then the latest are given more weight.</a:t>
            </a:r>
            <a:endParaRPr lang="en-US" sz="2000" dirty="0"/>
          </a:p>
        </p:txBody>
      </p:sp>
      <p:graphicFrame>
        <p:nvGraphicFramePr>
          <p:cNvPr id="5" name="Object 2"/>
          <p:cNvGraphicFramePr>
            <a:graphicFrameLocks noChangeAspect="1"/>
          </p:cNvGraphicFramePr>
          <p:nvPr>
            <p:extLst/>
          </p:nvPr>
        </p:nvGraphicFramePr>
        <p:xfrm>
          <a:off x="4769709" y="801130"/>
          <a:ext cx="6907426" cy="5803008"/>
        </p:xfrm>
        <a:graphic>
          <a:graphicData uri="http://schemas.openxmlformats.org/presentationml/2006/ole">
            <mc:AlternateContent xmlns:mc="http://schemas.openxmlformats.org/markup-compatibility/2006">
              <mc:Choice xmlns:v="urn:schemas-microsoft-com:vml" Requires="v">
                <p:oleObj spid="_x0000_s39941" name="Visio" r:id="rId4" imgW="5698995" imgH="4787900" progId="Visio.Drawing.11">
                  <p:embed/>
                </p:oleObj>
              </mc:Choice>
              <mc:Fallback>
                <p:oleObj name="Visio" r:id="rId4" imgW="5698995" imgH="47879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709" y="801130"/>
                        <a:ext cx="6907426" cy="580300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248780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 Model</a:t>
            </a:r>
            <a:endParaRPr lang="en-US" dirty="0"/>
          </a:p>
        </p:txBody>
      </p:sp>
      <p:sp>
        <p:nvSpPr>
          <p:cNvPr id="3" name="Content Placeholder 2"/>
          <p:cNvSpPr>
            <a:spLocks noGrp="1"/>
          </p:cNvSpPr>
          <p:nvPr>
            <p:ph idx="1"/>
          </p:nvPr>
        </p:nvSpPr>
        <p:spPr>
          <a:xfrm>
            <a:off x="609600" y="1600200"/>
            <a:ext cx="4249783" cy="4876800"/>
          </a:xfrm>
        </p:spPr>
        <p:txBody>
          <a:bodyPr/>
          <a:lstStyle/>
          <a:p>
            <a:r>
              <a:rPr lang="en-US" dirty="0" smtClean="0"/>
              <a:t>In CSS, all HTML elements exist within an </a:t>
            </a:r>
            <a:r>
              <a:rPr lang="en-US" b="1" dirty="0" smtClean="0">
                <a:solidFill>
                  <a:schemeClr val="accent1"/>
                </a:solidFill>
              </a:rPr>
              <a:t>element box</a:t>
            </a:r>
            <a:r>
              <a:rPr lang="en-US" dirty="0" smtClean="0"/>
              <a:t>.</a:t>
            </a:r>
          </a:p>
          <a:p>
            <a:endParaRPr lang="en-US" dirty="0"/>
          </a:p>
          <a:p>
            <a:r>
              <a:rPr lang="en-US" dirty="0" smtClean="0"/>
              <a:t>Four properties are applied:</a:t>
            </a:r>
          </a:p>
          <a:p>
            <a:pPr lvl="1"/>
            <a:r>
              <a:rPr lang="en-US" dirty="0" smtClean="0"/>
              <a:t>Background</a:t>
            </a:r>
          </a:p>
          <a:p>
            <a:pPr lvl="1"/>
            <a:r>
              <a:rPr lang="en-US" dirty="0" smtClean="0"/>
              <a:t>Border</a:t>
            </a:r>
          </a:p>
          <a:p>
            <a:pPr lvl="1"/>
            <a:r>
              <a:rPr lang="en-US" dirty="0" smtClean="0"/>
              <a:t>Margins</a:t>
            </a:r>
          </a:p>
          <a:p>
            <a:pPr lvl="1"/>
            <a:r>
              <a:rPr lang="en-US" dirty="0" smtClean="0"/>
              <a:t>Padding </a:t>
            </a:r>
          </a:p>
          <a:p>
            <a:endParaRPr lang="en-US" dirty="0" smtClean="0"/>
          </a:p>
        </p:txBody>
      </p:sp>
      <p:graphicFrame>
        <p:nvGraphicFramePr>
          <p:cNvPr id="5" name="Object 2"/>
          <p:cNvGraphicFramePr>
            <a:graphicFrameLocks noChangeAspect="1"/>
          </p:cNvGraphicFramePr>
          <p:nvPr>
            <p:extLst/>
          </p:nvPr>
        </p:nvGraphicFramePr>
        <p:xfrm>
          <a:off x="6505303" y="503993"/>
          <a:ext cx="5077097" cy="5914876"/>
        </p:xfrm>
        <a:graphic>
          <a:graphicData uri="http://schemas.openxmlformats.org/presentationml/2006/ole">
            <mc:AlternateContent xmlns:mc="http://schemas.openxmlformats.org/markup-compatibility/2006">
              <mc:Choice xmlns:v="urn:schemas-microsoft-com:vml" Requires="v">
                <p:oleObj spid="_x0000_s40965" name="Visio" r:id="rId3" imgW="4155995" imgH="4841943" progId="Visio.Drawing.11">
                  <p:embed/>
                </p:oleObj>
              </mc:Choice>
              <mc:Fallback>
                <p:oleObj name="Visio" r:id="rId3" imgW="4155995" imgH="484194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303" y="503993"/>
                        <a:ext cx="5077097" cy="591487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8269361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609600" y="1600200"/>
            <a:ext cx="3612204" cy="4876800"/>
          </a:xfrm>
        </p:spPr>
        <p:txBody>
          <a:bodyPr>
            <a:normAutofit/>
          </a:bodyPr>
          <a:lstStyle/>
          <a:p>
            <a:r>
              <a:rPr lang="en-US" sz="2000" dirty="0" smtClean="0"/>
              <a:t>The background color or image of an element fills an element out to its border (if it has one that is). </a:t>
            </a:r>
          </a:p>
        </p:txBody>
      </p:sp>
      <p:graphicFrame>
        <p:nvGraphicFramePr>
          <p:cNvPr id="5" name="Table 4"/>
          <p:cNvGraphicFramePr>
            <a:graphicFrameLocks noGrp="1"/>
          </p:cNvGraphicFramePr>
          <p:nvPr>
            <p:extLst/>
          </p:nvPr>
        </p:nvGraphicFramePr>
        <p:xfrm>
          <a:off x="4691975" y="783437"/>
          <a:ext cx="7010400" cy="4585646"/>
        </p:xfrm>
        <a:graphic>
          <a:graphicData uri="http://schemas.openxmlformats.org/drawingml/2006/table">
            <a:tbl>
              <a:tblPr firstRow="1" firstCol="1">
                <a:tableStyleId>{5C22544A-7EE6-4342-B048-85BDC9FD1C3A}</a:tableStyleId>
              </a:tblPr>
              <a:tblGrid>
                <a:gridCol w="2389987"/>
                <a:gridCol w="4620413"/>
              </a:tblGrid>
              <a:tr h="0">
                <a:tc>
                  <a:txBody>
                    <a:bodyPr/>
                    <a:lstStyle/>
                    <a:p>
                      <a:pPr marL="0" marR="0">
                        <a:lnSpc>
                          <a:spcPts val="1500"/>
                        </a:lnSpc>
                        <a:spcBef>
                          <a:spcPts val="0"/>
                        </a:spcBef>
                        <a:spcAft>
                          <a:spcPts val="1400"/>
                        </a:spcAft>
                      </a:pPr>
                      <a:r>
                        <a:rPr lang="en-US" sz="1600" dirty="0"/>
                        <a:t>Property</a:t>
                      </a:r>
                      <a:endParaRPr lang="en-US" sz="1600" dirty="0">
                        <a:solidFill>
                          <a:srgbClr val="1F497D"/>
                        </a:solidFill>
                        <a:latin typeface="Calibri"/>
                        <a:ea typeface="Calibri"/>
                        <a:cs typeface="Times New Roman"/>
                      </a:endParaRPr>
                    </a:p>
                  </a:txBody>
                  <a:tcPr marL="56271" marR="56271" marT="182880" marB="182880"/>
                </a:tc>
                <a:tc>
                  <a:txBody>
                    <a:bodyPr/>
                    <a:lstStyle/>
                    <a:p>
                      <a:pPr marL="0" marR="0">
                        <a:lnSpc>
                          <a:spcPts val="1500"/>
                        </a:lnSpc>
                        <a:spcBef>
                          <a:spcPts val="0"/>
                        </a:spcBef>
                        <a:spcAft>
                          <a:spcPts val="1400"/>
                        </a:spcAft>
                      </a:pPr>
                      <a:r>
                        <a:rPr lang="en-US" sz="1600" dirty="0"/>
                        <a:t>Description</a:t>
                      </a:r>
                      <a:endParaRPr lang="en-US" sz="1600" dirty="0">
                        <a:solidFill>
                          <a:srgbClr val="1F497D"/>
                        </a:solidFill>
                        <a:latin typeface="Calibri"/>
                        <a:ea typeface="Calibri"/>
                        <a:cs typeface="Times New Roman"/>
                      </a:endParaRPr>
                    </a:p>
                  </a:txBody>
                  <a:tcPr marL="56271" marR="56271" marT="182880" marB="182880"/>
                </a:tc>
              </a:tr>
              <a:tr h="61118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A combined short-hand property that allows you to set the background values in one property. </a:t>
                      </a:r>
                      <a:endParaRPr lang="en-US" sz="1100" dirty="0">
                        <a:latin typeface="Calibri"/>
                        <a:ea typeface="Times New Roman"/>
                        <a:cs typeface="Times New Roman"/>
                      </a:endParaRPr>
                    </a:p>
                  </a:txBody>
                  <a:tcPr marL="56271" marR="56271" marT="0" marB="0"/>
                </a:tc>
              </a:tr>
              <a:tr h="61949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background-attachment</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Specifies whether the background image scrolls with the document (default) or remains fixed. </a:t>
                      </a:r>
                      <a:r>
                        <a:rPr lang="en-US" sz="1100" dirty="0">
                          <a:solidFill>
                            <a:schemeClr val="accent2"/>
                          </a:solidFill>
                        </a:rPr>
                        <a:t>Possible values are: fixed, scroll.</a:t>
                      </a:r>
                      <a:endParaRPr lang="en-US" sz="1100" dirty="0">
                        <a:solidFill>
                          <a:schemeClr val="accent2"/>
                        </a:solidFill>
                        <a:latin typeface="Calibri"/>
                        <a:ea typeface="Times New Roman"/>
                        <a:cs typeface="Times New Roman"/>
                      </a:endParaRPr>
                    </a:p>
                  </a:txBody>
                  <a:tcPr marL="56271" marR="56271" marT="0" marB="0"/>
                </a:tc>
              </a:tr>
              <a:tr h="34967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background-color</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Sets the background color of the element. </a:t>
                      </a:r>
                      <a:endParaRPr lang="en-US" sz="1100" dirty="0">
                        <a:latin typeface="Calibri"/>
                        <a:ea typeface="Times New Roman"/>
                        <a:cs typeface="Times New Roman"/>
                      </a:endParaRPr>
                    </a:p>
                  </a:txBody>
                  <a:tcPr marL="56271" marR="56271" marT="0" marB="0"/>
                </a:tc>
              </a:tr>
              <a:tr h="509435">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background-image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Specifies the background image </a:t>
                      </a:r>
                      <a:r>
                        <a:rPr lang="en-US" sz="1100" dirty="0" smtClean="0"/>
                        <a:t>for </a:t>
                      </a:r>
                      <a:r>
                        <a:rPr lang="en-US" sz="1100" dirty="0"/>
                        <a:t>the element. </a:t>
                      </a:r>
                      <a:endParaRPr lang="en-US" sz="1100" dirty="0">
                        <a:latin typeface="Calibri"/>
                        <a:ea typeface="Times New Roman"/>
                        <a:cs typeface="Times New Roman"/>
                      </a:endParaRPr>
                    </a:p>
                  </a:txBody>
                  <a:tcPr marL="56271" marR="56271" marT="0" marB="0"/>
                </a:tc>
              </a:tr>
              <a:tr h="70039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background-position</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Specifies where on the element the background image will be placed. </a:t>
                      </a:r>
                      <a:r>
                        <a:rPr lang="en-US" sz="1100" dirty="0" smtClean="0">
                          <a:solidFill>
                            <a:schemeClr val="accent2"/>
                          </a:solidFill>
                        </a:rPr>
                        <a:t>Possible</a:t>
                      </a:r>
                      <a:r>
                        <a:rPr lang="en-US" sz="1100" baseline="0" dirty="0" smtClean="0">
                          <a:solidFill>
                            <a:schemeClr val="accent2"/>
                          </a:solidFill>
                        </a:rPr>
                        <a:t> </a:t>
                      </a:r>
                      <a:r>
                        <a:rPr lang="en-US" sz="1100" dirty="0" smtClean="0">
                          <a:solidFill>
                            <a:schemeClr val="accent2"/>
                          </a:solidFill>
                        </a:rPr>
                        <a:t>values </a:t>
                      </a:r>
                      <a:r>
                        <a:rPr lang="en-US" sz="1100" dirty="0">
                          <a:solidFill>
                            <a:schemeClr val="accent2"/>
                          </a:solidFill>
                        </a:rPr>
                        <a:t>include: bottom, center, left, and right. </a:t>
                      </a:r>
                      <a:endParaRPr lang="en-US" sz="1100" dirty="0">
                        <a:solidFill>
                          <a:schemeClr val="accent2"/>
                        </a:solidFill>
                        <a:latin typeface="Calibri"/>
                        <a:ea typeface="Times New Roman"/>
                        <a:cs typeface="Times New Roman"/>
                      </a:endParaRPr>
                    </a:p>
                  </a:txBody>
                  <a:tcPr marL="56271" marR="56271" marT="0" marB="0"/>
                </a:tc>
              </a:tr>
              <a:tr h="83257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background-repeat</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Determines whether the background image will be repeated. </a:t>
                      </a:r>
                      <a:r>
                        <a:rPr lang="en-US" sz="1100" dirty="0" smtClean="0">
                          <a:solidFill>
                            <a:schemeClr val="accent2"/>
                          </a:solidFill>
                        </a:rPr>
                        <a:t>Possible </a:t>
                      </a:r>
                      <a:r>
                        <a:rPr lang="en-US" sz="1100" dirty="0">
                          <a:solidFill>
                            <a:schemeClr val="accent2"/>
                          </a:solidFill>
                        </a:rPr>
                        <a:t>values are: repeat, repeat-x, repeat-y, and no-repeat.</a:t>
                      </a:r>
                      <a:endParaRPr lang="en-US" sz="1100" dirty="0">
                        <a:solidFill>
                          <a:schemeClr val="accent2"/>
                        </a:solidFill>
                        <a:latin typeface="Calibri"/>
                        <a:ea typeface="Times New Roman"/>
                        <a:cs typeface="Times New Roman"/>
                      </a:endParaRPr>
                    </a:p>
                  </a:txBody>
                  <a:tcPr marL="56271" marR="56271" marT="0" marB="0"/>
                </a:tc>
              </a:tr>
              <a:tr h="40663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background-size</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New to CSS3, this property lets you modify the size of the background image.</a:t>
                      </a:r>
                      <a:endParaRPr lang="en-US" sz="1100" dirty="0">
                        <a:latin typeface="Calibri"/>
                        <a:ea typeface="Times New Roman"/>
                        <a:cs typeface="Times New Roman"/>
                      </a:endParaRPr>
                    </a:p>
                  </a:txBody>
                  <a:tcPr marL="56271" marR="56271" marT="0" marB="0"/>
                </a:tc>
              </a:tr>
            </a:tbl>
          </a:graphicData>
        </a:graphic>
      </p:graphicFrame>
    </p:spTree>
    <p:extLst>
      <p:ext uri="{BB962C8B-B14F-4D97-AF65-F5344CB8AC3E}">
        <p14:creationId xmlns:p14="http://schemas.microsoft.com/office/powerpoint/2010/main" val="199564165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a:t>
            </a:r>
            <a:endParaRPr lang="en-US" dirty="0"/>
          </a:p>
        </p:txBody>
      </p:sp>
      <p:sp>
        <p:nvSpPr>
          <p:cNvPr id="3" name="Content Placeholder 2"/>
          <p:cNvSpPr>
            <a:spLocks noGrp="1"/>
          </p:cNvSpPr>
          <p:nvPr>
            <p:ph idx="1"/>
          </p:nvPr>
        </p:nvSpPr>
        <p:spPr>
          <a:xfrm>
            <a:off x="609600" y="1600200"/>
            <a:ext cx="3972128" cy="4876800"/>
          </a:xfrm>
        </p:spPr>
        <p:txBody>
          <a:bodyPr>
            <a:normAutofit/>
          </a:bodyPr>
          <a:lstStyle/>
          <a:p>
            <a:r>
              <a:rPr lang="en-US" sz="2000" dirty="0" smtClean="0"/>
              <a:t>Borders provide a way to visually separate elements.</a:t>
            </a:r>
          </a:p>
          <a:p>
            <a:endParaRPr lang="en-US" sz="2000" dirty="0" smtClean="0"/>
          </a:p>
          <a:p>
            <a:r>
              <a:rPr lang="en-US" sz="2000" dirty="0" smtClean="0"/>
              <a:t>You can put borders around all four sides of an element, or just one, two, or three of the sides. </a:t>
            </a:r>
            <a:endParaRPr lang="en-US" sz="2000" dirty="0"/>
          </a:p>
        </p:txBody>
      </p:sp>
      <p:graphicFrame>
        <p:nvGraphicFramePr>
          <p:cNvPr id="5" name="Table 4"/>
          <p:cNvGraphicFramePr>
            <a:graphicFrameLocks noGrp="1"/>
          </p:cNvGraphicFramePr>
          <p:nvPr>
            <p:extLst/>
          </p:nvPr>
        </p:nvGraphicFramePr>
        <p:xfrm>
          <a:off x="4906749" y="617709"/>
          <a:ext cx="7121502" cy="3216752"/>
        </p:xfrm>
        <a:graphic>
          <a:graphicData uri="http://schemas.openxmlformats.org/drawingml/2006/table">
            <a:tbl>
              <a:tblPr firstRow="1" firstCol="1">
                <a:tableStyleId>{5C22544A-7EE6-4342-B048-85BDC9FD1C3A}</a:tableStyleId>
              </a:tblPr>
              <a:tblGrid>
                <a:gridCol w="1485877"/>
                <a:gridCol w="5635625"/>
              </a:tblGrid>
              <a:tr h="328141">
                <a:tc>
                  <a:txBody>
                    <a:bodyPr/>
                    <a:lstStyle/>
                    <a:p>
                      <a:pPr marL="0" marR="0">
                        <a:lnSpc>
                          <a:spcPts val="1500"/>
                        </a:lnSpc>
                        <a:spcBef>
                          <a:spcPts val="0"/>
                        </a:spcBef>
                        <a:spcAft>
                          <a:spcPts val="1400"/>
                        </a:spcAft>
                      </a:pPr>
                      <a:r>
                        <a:rPr lang="en-US" sz="1800" dirty="0"/>
                        <a:t>Property</a:t>
                      </a:r>
                      <a:endParaRPr lang="en-US" sz="1800" dirty="0">
                        <a:solidFill>
                          <a:srgbClr val="1F497D"/>
                        </a:solidFill>
                        <a:latin typeface="Calibri"/>
                        <a:ea typeface="Calibri"/>
                        <a:cs typeface="Times New Roman"/>
                      </a:endParaRPr>
                    </a:p>
                  </a:txBody>
                  <a:tcPr marL="68580" marR="68580" marT="91440" marB="9144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91440" marB="91440"/>
                </a:tc>
              </a:tr>
              <a:tr h="99215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400" dirty="0"/>
                        <a:t>border</a:t>
                      </a:r>
                      <a:endParaRPr lang="en-US" sz="1400" dirty="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400" dirty="0"/>
                        <a:t>A </a:t>
                      </a:r>
                      <a:r>
                        <a:rPr lang="en-US" sz="1400" dirty="0" smtClean="0"/>
                        <a:t>short-hand </a:t>
                      </a:r>
                      <a:r>
                        <a:rPr lang="en-US" sz="1400" dirty="0"/>
                        <a:t>property that allows you to set the style, width, and color of a border in one property. The order is important and must be:</a:t>
                      </a:r>
                    </a:p>
                    <a:p>
                      <a:pPr marL="0" marR="0">
                        <a:lnSpc>
                          <a:spcPts val="1500"/>
                        </a:lnSpc>
                        <a:spcBef>
                          <a:spcPts val="700"/>
                        </a:spcBef>
                        <a:spcAft>
                          <a:spcPts val="0"/>
                        </a:spcAft>
                        <a:tabLst>
                          <a:tab pos="342900" algn="l"/>
                          <a:tab pos="685800" algn="l"/>
                          <a:tab pos="1028700" algn="l"/>
                          <a:tab pos="1371600" algn="l"/>
                          <a:tab pos="1714500" algn="l"/>
                        </a:tabLst>
                      </a:pPr>
                      <a:r>
                        <a:rPr lang="en-US" sz="1400" b="1" kern="1200" dirty="0">
                          <a:solidFill>
                            <a:schemeClr val="dk1"/>
                          </a:solidFill>
                          <a:latin typeface="+mn-lt"/>
                          <a:ea typeface="+mn-ea"/>
                          <a:cs typeface="+mn-cs"/>
                        </a:rPr>
                        <a:t>border-style border-width border-color</a:t>
                      </a:r>
                    </a:p>
                  </a:txBody>
                  <a:tcPr marL="68580" marR="68580" marT="0" marB="0"/>
                </a:tc>
              </a:tr>
              <a:tr h="46692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400"/>
                        <a:t>border-style</a:t>
                      </a:r>
                      <a:endParaRPr lang="en-US" sz="14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400" dirty="0"/>
                        <a:t>Specifies the line type of the border. Possible values are: solid, dotted, dashed, double, groove, ridge, inset, and outset.</a:t>
                      </a:r>
                      <a:endParaRPr lang="en-US" sz="1400" dirty="0">
                        <a:latin typeface="Calibri"/>
                        <a:ea typeface="Times New Roman"/>
                        <a:cs typeface="Times New Roman"/>
                      </a:endParaRPr>
                    </a:p>
                  </a:txBody>
                  <a:tcPr marL="68580" marR="68580" marT="0" marB="0"/>
                </a:tc>
              </a:tr>
              <a:tr h="53502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400"/>
                        <a:t>border-width</a:t>
                      </a:r>
                      <a:endParaRPr lang="en-US" sz="14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400"/>
                        <a:t>The width of the border in a unit (but not percents). A variety of keywords (thin, medium, etc) are also supported.</a:t>
                      </a:r>
                      <a:endParaRPr lang="en-US" sz="1400">
                        <a:latin typeface="Calibri"/>
                        <a:ea typeface="Times New Roman"/>
                        <a:cs typeface="Times New Roman"/>
                      </a:endParaRPr>
                    </a:p>
                  </a:txBody>
                  <a:tcPr marL="68580" marR="68580" marT="0" marB="0"/>
                </a:tc>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400"/>
                        <a:t>border-color</a:t>
                      </a:r>
                      <a:endParaRPr lang="en-US" sz="14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400"/>
                        <a:t>The color of the border in a color unit.</a:t>
                      </a:r>
                      <a:endParaRPr lang="en-US" sz="1400">
                        <a:latin typeface="Calibri"/>
                        <a:ea typeface="Times New Roman"/>
                        <a:cs typeface="Times New Roman"/>
                      </a:endParaRPr>
                    </a:p>
                  </a:txBody>
                  <a:tcPr marL="68580" marR="68580" marT="0" marB="0"/>
                </a:tc>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400"/>
                        <a:t>border-radius</a:t>
                      </a:r>
                      <a:endParaRPr lang="en-US" sz="14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400"/>
                        <a:t>The radius of a rounded corner.</a:t>
                      </a:r>
                      <a:endParaRPr lang="en-US" sz="1400">
                        <a:latin typeface="Calibri"/>
                        <a:ea typeface="Times New Roman"/>
                        <a:cs typeface="Times New Roman"/>
                      </a:endParaRPr>
                    </a:p>
                  </a:txBody>
                  <a:tcPr marL="68580" marR="68580" marT="0" marB="0"/>
                </a:tc>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400" dirty="0"/>
                        <a:t>border-image</a:t>
                      </a:r>
                      <a:endParaRPr lang="en-US" sz="1400" dirty="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400" dirty="0"/>
                        <a:t>The URL of an image to use as a border.</a:t>
                      </a:r>
                      <a:endParaRPr lang="en-US" sz="1400" dirty="0">
                        <a:latin typeface="Calibri"/>
                        <a:ea typeface="Times New Roman"/>
                        <a:cs typeface="Times New Roman"/>
                      </a:endParaRPr>
                    </a:p>
                  </a:txBody>
                  <a:tcPr marL="68580" marR="68580" marT="0" marB="0"/>
                </a:tc>
              </a:tr>
            </a:tbl>
          </a:graphicData>
        </a:graphic>
      </p:graphicFrame>
      <p:sp>
        <p:nvSpPr>
          <p:cNvPr id="6" name="Rectangle 5"/>
          <p:cNvSpPr>
            <a:spLocks noChangeArrowheads="1"/>
          </p:cNvSpPr>
          <p:nvPr/>
        </p:nvSpPr>
        <p:spPr bwMode="auto">
          <a:xfrm>
            <a:off x="284579" y="4899587"/>
            <a:ext cx="5811421"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000" dirty="0">
                <a:latin typeface="Consolas"/>
                <a:ea typeface="Times New Roman"/>
                <a:cs typeface="Times New Roman"/>
              </a:rPr>
              <a:t>border-top-color: red;           </a:t>
            </a:r>
            <a:r>
              <a:rPr lang="en-US" sz="1000" i="1" dirty="0">
                <a:latin typeface="Consolas"/>
                <a:ea typeface="Times New Roman"/>
                <a:cs typeface="Times New Roman"/>
              </a:rPr>
              <a:t>/* sets just the top side */</a:t>
            </a:r>
          </a:p>
          <a:p>
            <a:r>
              <a:rPr lang="en-US" sz="1000" dirty="0">
                <a:latin typeface="Consolas"/>
                <a:ea typeface="Times New Roman"/>
                <a:cs typeface="Times New Roman"/>
              </a:rPr>
              <a:t>border-right-color: green;       </a:t>
            </a:r>
            <a:r>
              <a:rPr lang="en-US" sz="1000" i="1" dirty="0">
                <a:latin typeface="Consolas"/>
                <a:ea typeface="Times New Roman"/>
                <a:cs typeface="Times New Roman"/>
              </a:rPr>
              <a:t>/* sets just the right side */</a:t>
            </a:r>
          </a:p>
          <a:p>
            <a:r>
              <a:rPr lang="en-US" sz="1000" dirty="0">
                <a:latin typeface="Consolas"/>
                <a:ea typeface="Times New Roman"/>
                <a:cs typeface="Times New Roman"/>
              </a:rPr>
              <a:t>border-bottom-color: yellow;     </a:t>
            </a:r>
            <a:r>
              <a:rPr lang="en-US" sz="1000" i="1" dirty="0">
                <a:latin typeface="Consolas"/>
                <a:ea typeface="Times New Roman"/>
                <a:cs typeface="Times New Roman"/>
              </a:rPr>
              <a:t>/* sets just the bottom side */</a:t>
            </a:r>
          </a:p>
          <a:p>
            <a:r>
              <a:rPr lang="en-US" sz="1000" dirty="0">
                <a:latin typeface="Consolas"/>
                <a:ea typeface="Times New Roman"/>
                <a:cs typeface="Times New Roman"/>
              </a:rPr>
              <a:t>border-left-color: blue;         </a:t>
            </a:r>
            <a:r>
              <a:rPr lang="en-US" sz="1000" i="1" dirty="0">
                <a:latin typeface="Consolas"/>
                <a:ea typeface="Times New Roman"/>
                <a:cs typeface="Times New Roman"/>
              </a:rPr>
              <a:t>/* sets just the left side */</a:t>
            </a:r>
          </a:p>
          <a:p>
            <a:endParaRPr lang="en-US" sz="1000" i="1" dirty="0">
              <a:latin typeface="Consolas"/>
              <a:ea typeface="Times New Roman"/>
              <a:cs typeface="Times New Roman"/>
            </a:endParaRPr>
          </a:p>
          <a:p>
            <a:r>
              <a:rPr lang="en-US" sz="1000" dirty="0">
                <a:latin typeface="Consolas" pitchFamily="49" charset="0"/>
                <a:cs typeface="Consolas" pitchFamily="49" charset="0"/>
              </a:rPr>
              <a:t>border-color: red;               </a:t>
            </a:r>
            <a:r>
              <a:rPr lang="en-US" sz="1000" i="1" dirty="0">
                <a:latin typeface="Consolas" pitchFamily="49" charset="0"/>
                <a:cs typeface="Consolas" pitchFamily="49" charset="0"/>
              </a:rPr>
              <a:t>/* sets all four sides to red */</a:t>
            </a:r>
          </a:p>
          <a:p>
            <a:endParaRPr lang="en-US" sz="1000" i="1" dirty="0">
              <a:latin typeface="Consolas" pitchFamily="49" charset="0"/>
              <a:ea typeface="Times New Roman"/>
              <a:cs typeface="Consolas" pitchFamily="49" charset="0"/>
            </a:endParaRPr>
          </a:p>
          <a:p>
            <a:r>
              <a:rPr lang="en-US" sz="1000" dirty="0">
                <a:latin typeface="Consolas" pitchFamily="49" charset="0"/>
                <a:cs typeface="Consolas" pitchFamily="49" charset="0"/>
              </a:rPr>
              <a:t>border-color: red green orange blue;     </a:t>
            </a:r>
            <a:r>
              <a:rPr lang="en-US" sz="1000" i="1" dirty="0">
                <a:latin typeface="Consolas" pitchFamily="49" charset="0"/>
                <a:cs typeface="Consolas" pitchFamily="49" charset="0"/>
              </a:rPr>
              <a:t>/* sets all four sides differently */</a:t>
            </a:r>
          </a:p>
          <a:p>
            <a:endParaRPr lang="en-US" sz="1000" i="1" dirty="0"/>
          </a:p>
          <a:p>
            <a:r>
              <a:rPr lang="en-US" sz="1000" dirty="0"/>
              <a:t>When using this multiple values shortcut, they are applied in clockwise order starting at the top. </a:t>
            </a:r>
          </a:p>
          <a:p>
            <a:r>
              <a:rPr lang="en-US" sz="1000" dirty="0"/>
              <a:t>Thus the order is: </a:t>
            </a:r>
            <a:r>
              <a:rPr lang="en-US" sz="1000" b="1" dirty="0">
                <a:solidFill>
                  <a:schemeClr val="accent1"/>
                </a:solidFill>
              </a:rPr>
              <a:t>top right bottom left.</a:t>
            </a:r>
            <a:endParaRPr lang="en-US" sz="1000" dirty="0">
              <a:solidFill>
                <a:schemeClr val="accent1"/>
              </a:solidFill>
            </a:endParaRPr>
          </a:p>
        </p:txBody>
      </p:sp>
      <p:graphicFrame>
        <p:nvGraphicFramePr>
          <p:cNvPr id="7" name="Object 2"/>
          <p:cNvGraphicFramePr>
            <a:graphicFrameLocks noChangeAspect="1"/>
          </p:cNvGraphicFramePr>
          <p:nvPr>
            <p:extLst/>
          </p:nvPr>
        </p:nvGraphicFramePr>
        <p:xfrm>
          <a:off x="5939878" y="4837258"/>
          <a:ext cx="5798165" cy="1909762"/>
        </p:xfrm>
        <a:graphic>
          <a:graphicData uri="http://schemas.openxmlformats.org/presentationml/2006/ole">
            <mc:AlternateContent xmlns:mc="http://schemas.openxmlformats.org/markup-compatibility/2006">
              <mc:Choice xmlns:v="urn:schemas-microsoft-com:vml" Requires="v">
                <p:oleObj spid="_x0000_s41989" name="Visio" r:id="rId3" imgW="4410190" imgH="1452934" progId="Visio.Drawing.11">
                  <p:embed/>
                </p:oleObj>
              </mc:Choice>
              <mc:Fallback>
                <p:oleObj name="Visio" r:id="rId3" imgW="4410190" imgH="14529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9878" y="4837258"/>
                        <a:ext cx="5798165" cy="190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497639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Margins and Padding</a:t>
            </a:r>
            <a:endParaRPr lang="en-US" dirty="0"/>
          </a:p>
        </p:txBody>
      </p:sp>
      <p:graphicFrame>
        <p:nvGraphicFramePr>
          <p:cNvPr id="89090" name="Object 2"/>
          <p:cNvGraphicFramePr>
            <a:graphicFrameLocks noChangeAspect="1"/>
          </p:cNvGraphicFramePr>
          <p:nvPr>
            <p:extLst/>
          </p:nvPr>
        </p:nvGraphicFramePr>
        <p:xfrm>
          <a:off x="5911176" y="560678"/>
          <a:ext cx="4730884" cy="6187881"/>
        </p:xfrm>
        <a:graphic>
          <a:graphicData uri="http://schemas.openxmlformats.org/presentationml/2006/ole">
            <mc:AlternateContent xmlns:mc="http://schemas.openxmlformats.org/markup-compatibility/2006">
              <mc:Choice xmlns:v="urn:schemas-microsoft-com:vml" Requires="v">
                <p:oleObj spid="_x0000_s43013" name="Visio" r:id="rId3" imgW="3881810" imgH="5076757" progId="Visio.Drawing.11">
                  <p:embed/>
                </p:oleObj>
              </mc:Choice>
              <mc:Fallback>
                <p:oleObj name="Visio" r:id="rId3" imgW="3881810" imgH="507675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1176" y="560678"/>
                        <a:ext cx="4730884" cy="6187881"/>
                      </a:xfrm>
                      <a:prstGeom prst="rect">
                        <a:avLst/>
                      </a:prstGeom>
                      <a:noFill/>
                      <a:ln>
                        <a:noFill/>
                      </a:ln>
                      <a:effectLst/>
                      <a:extLst/>
                    </p:spPr>
                  </p:pic>
                </p:oleObj>
              </mc:Fallback>
            </mc:AlternateContent>
          </a:graphicData>
        </a:graphic>
      </p:graphicFrame>
      <p:sp>
        <p:nvSpPr>
          <p:cNvPr id="5" name="Rectangle 4"/>
          <p:cNvSpPr/>
          <p:nvPr/>
        </p:nvSpPr>
        <p:spPr>
          <a:xfrm>
            <a:off x="470171" y="2177562"/>
            <a:ext cx="5025957" cy="3693319"/>
          </a:xfrm>
          <a:prstGeom prst="rect">
            <a:avLst/>
          </a:prstGeom>
        </p:spPr>
        <p:txBody>
          <a:bodyPr wrap="square">
            <a:spAutoFit/>
          </a:bodyPr>
          <a:lstStyle/>
          <a:p>
            <a:r>
              <a:rPr lang="en-US" dirty="0" smtClean="0"/>
              <a:t>When the </a:t>
            </a:r>
            <a:r>
              <a:rPr lang="en-US" b="1" dirty="0" smtClean="0"/>
              <a:t>vertical</a:t>
            </a:r>
            <a:r>
              <a:rPr lang="en-US" dirty="0" smtClean="0"/>
              <a:t> margins of two elements touch, </a:t>
            </a:r>
          </a:p>
          <a:p>
            <a:pPr marL="342900" indent="-342900">
              <a:buFont typeface="Arial" panose="020B0604020202020204" pitchFamily="34" charset="0"/>
              <a:buChar char="•"/>
            </a:pPr>
            <a:r>
              <a:rPr lang="en-US" dirty="0" smtClean="0"/>
              <a:t>the largest margin value of the elements will be displayed</a:t>
            </a:r>
          </a:p>
          <a:p>
            <a:pPr marL="342900" indent="-342900">
              <a:buFont typeface="Arial" panose="020B0604020202020204" pitchFamily="34" charset="0"/>
              <a:buChar char="•"/>
            </a:pPr>
            <a:r>
              <a:rPr lang="en-US" dirty="0" smtClean="0"/>
              <a:t>the smaller margin value will be collapsed to zero. </a:t>
            </a:r>
          </a:p>
          <a:p>
            <a:pPr marL="342900" indent="-342900">
              <a:buFont typeface="Arial" panose="020B0604020202020204" pitchFamily="34" charset="0"/>
              <a:buChar char="•"/>
            </a:pPr>
            <a:endParaRPr lang="en-US" dirty="0" smtClean="0"/>
          </a:p>
          <a:p>
            <a:r>
              <a:rPr lang="en-US" dirty="0" smtClean="0"/>
              <a:t>Horizontal margins, on the other hand, </a:t>
            </a:r>
            <a:r>
              <a:rPr lang="en-US" b="1" dirty="0" smtClean="0"/>
              <a:t>never</a:t>
            </a:r>
            <a:r>
              <a:rPr lang="en-US" dirty="0" smtClean="0"/>
              <a:t> collapse.</a:t>
            </a:r>
          </a:p>
          <a:p>
            <a:endParaRPr lang="en-US" dirty="0" smtClean="0"/>
          </a:p>
          <a:p>
            <a:r>
              <a:rPr lang="en-US" dirty="0" smtClean="0"/>
              <a:t>To complicate matters even further, there are a large number of special cases in which adjoining vertical margins do </a:t>
            </a:r>
            <a:r>
              <a:rPr lang="en-US" b="1" dirty="0" smtClean="0"/>
              <a:t>not</a:t>
            </a:r>
            <a:r>
              <a:rPr lang="en-US" dirty="0" smtClean="0"/>
              <a:t> collapse</a:t>
            </a:r>
            <a:endParaRPr lang="en-US" dirty="0"/>
          </a:p>
        </p:txBody>
      </p:sp>
    </p:spTree>
    <p:extLst>
      <p:ext uri="{BB962C8B-B14F-4D97-AF65-F5344CB8AC3E}">
        <p14:creationId xmlns:p14="http://schemas.microsoft.com/office/powerpoint/2010/main" val="161323010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a:xfrm>
            <a:off x="609600" y="1600200"/>
            <a:ext cx="4798979" cy="4876800"/>
          </a:xfrm>
        </p:spPr>
        <p:txBody>
          <a:bodyPr>
            <a:normAutofit fontScale="92500" lnSpcReduction="20000"/>
          </a:bodyPr>
          <a:lstStyle/>
          <a:p>
            <a:r>
              <a:rPr lang="en-US" sz="2000" dirty="0" smtClean="0"/>
              <a:t>The width and height properties specify the size of the element’s content area. </a:t>
            </a:r>
          </a:p>
          <a:p>
            <a:endParaRPr lang="en-US" sz="2000" dirty="0"/>
          </a:p>
          <a:p>
            <a:r>
              <a:rPr lang="en-US" sz="2000" dirty="0"/>
              <a:t>Only block-level elements and non-text inline elements such as images have a </a:t>
            </a:r>
            <a:r>
              <a:rPr lang="en-US" sz="2000" b="1" dirty="0"/>
              <a:t>width</a:t>
            </a:r>
            <a:r>
              <a:rPr lang="en-US" sz="2000" dirty="0"/>
              <a:t> and </a:t>
            </a:r>
            <a:r>
              <a:rPr lang="en-US" sz="2000" b="1" dirty="0"/>
              <a:t>height</a:t>
            </a:r>
            <a:r>
              <a:rPr lang="en-US" sz="2000" dirty="0"/>
              <a:t> that you can specify. </a:t>
            </a:r>
          </a:p>
          <a:p>
            <a:r>
              <a:rPr lang="en-US" sz="2000" dirty="0"/>
              <a:t>By default the width of and height of elements is the actual size of the content</a:t>
            </a:r>
            <a:r>
              <a:rPr lang="en-US" sz="2000" dirty="0" smtClean="0"/>
              <a:t>.</a:t>
            </a:r>
          </a:p>
          <a:p>
            <a:endParaRPr lang="en-US" sz="2000" dirty="0"/>
          </a:p>
          <a:p>
            <a:r>
              <a:rPr lang="en-US" sz="2000" dirty="0"/>
              <a:t>For text, </a:t>
            </a:r>
          </a:p>
          <a:p>
            <a:pPr marL="342900" indent="-342900"/>
            <a:r>
              <a:rPr lang="en-US" sz="2000" dirty="0"/>
              <a:t>this is determined by the font size and font face; </a:t>
            </a:r>
          </a:p>
          <a:p>
            <a:r>
              <a:rPr lang="en-US" sz="2000" dirty="0"/>
              <a:t>For images, </a:t>
            </a:r>
          </a:p>
          <a:p>
            <a:pPr marL="342900" indent="-342900"/>
            <a:r>
              <a:rPr lang="en-US" sz="2000" dirty="0"/>
              <a:t>the width and height of the actual image in pixels determines the element box’s dimensions.</a:t>
            </a:r>
          </a:p>
          <a:p>
            <a:endParaRPr lang="en-US" sz="2000" dirty="0" smtClean="0"/>
          </a:p>
          <a:p>
            <a:endParaRPr lang="en-US" dirty="0"/>
          </a:p>
        </p:txBody>
      </p:sp>
      <p:graphicFrame>
        <p:nvGraphicFramePr>
          <p:cNvPr id="5" name="Object 2"/>
          <p:cNvGraphicFramePr>
            <a:graphicFrameLocks noChangeAspect="1"/>
          </p:cNvGraphicFramePr>
          <p:nvPr>
            <p:extLst/>
          </p:nvPr>
        </p:nvGraphicFramePr>
        <p:xfrm>
          <a:off x="6327842" y="533400"/>
          <a:ext cx="5638800" cy="6251297"/>
        </p:xfrm>
        <a:graphic>
          <a:graphicData uri="http://schemas.openxmlformats.org/presentationml/2006/ole">
            <mc:AlternateContent xmlns:mc="http://schemas.openxmlformats.org/markup-compatibility/2006">
              <mc:Choice xmlns:v="urn:schemas-microsoft-com:vml" Requires="v">
                <p:oleObj spid="_x0000_s44037" name="Visio" r:id="rId3" imgW="6093929" imgH="6756400" progId="Visio.Drawing.11">
                  <p:embed/>
                </p:oleObj>
              </mc:Choice>
              <mc:Fallback>
                <p:oleObj name="Visio" r:id="rId3" imgW="6093929" imgH="67564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842" y="533400"/>
                        <a:ext cx="5638800" cy="625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77381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P2P Advantages / Disadvantages</a:t>
            </a:r>
            <a:endParaRPr lang="en-US" dirty="0"/>
          </a:p>
        </p:txBody>
      </p:sp>
      <p:sp>
        <p:nvSpPr>
          <p:cNvPr id="3" name="Content Placeholder 2"/>
          <p:cNvSpPr>
            <a:spLocks noGrp="1"/>
          </p:cNvSpPr>
          <p:nvPr>
            <p:ph idx="1"/>
          </p:nvPr>
        </p:nvSpPr>
        <p:spPr>
          <a:xfrm>
            <a:off x="609600" y="1600199"/>
            <a:ext cx="10972800" cy="5085413"/>
          </a:xfrm>
        </p:spPr>
        <p:txBody>
          <a:bodyPr>
            <a:normAutofit lnSpcReduction="10000"/>
          </a:bodyPr>
          <a:lstStyle/>
          <a:p>
            <a:r>
              <a:rPr lang="en-US" dirty="0" smtClean="0"/>
              <a:t>The P2P network is created using the existing network and resources </a:t>
            </a:r>
            <a:r>
              <a:rPr lang="is-IS" dirty="0" smtClean="0"/>
              <a:t>… hence it has the advantage of allowing the service to grow with the number of users. </a:t>
            </a:r>
          </a:p>
          <a:p>
            <a:pPr lvl="1"/>
            <a:r>
              <a:rPr lang="is-IS" dirty="0" smtClean="0"/>
              <a:t>Ideally, P2P reduces bottlenecks and enables each node to contrinute resources to the system. </a:t>
            </a:r>
          </a:p>
          <a:p>
            <a:pPr lvl="1"/>
            <a:r>
              <a:rPr lang="is-IS" dirty="0" smtClean="0"/>
              <a:t>May not always be true in practice: </a:t>
            </a:r>
            <a:r>
              <a:rPr lang="is-IS" dirty="0" smtClean="0">
                <a:hlinkClick r:id="rId2"/>
              </a:rPr>
              <a:t>Free Riding on Gnutella</a:t>
            </a:r>
            <a:r>
              <a:rPr lang="is-IS" dirty="0" smtClean="0"/>
              <a:t>, </a:t>
            </a:r>
            <a:r>
              <a:rPr lang="is-IS" dirty="0" smtClean="0">
                <a:hlinkClick r:id="rId3"/>
              </a:rPr>
              <a:t>Skype </a:t>
            </a:r>
            <a:endParaRPr lang="is-IS" dirty="0" smtClean="0"/>
          </a:p>
          <a:p>
            <a:endParaRPr lang="is-IS" dirty="0"/>
          </a:p>
          <a:p>
            <a:r>
              <a:rPr lang="is-IS" dirty="0" smtClean="0"/>
              <a:t>Furthermore:</a:t>
            </a:r>
          </a:p>
          <a:p>
            <a:pPr lvl="1"/>
            <a:r>
              <a:rPr lang="is-IS" dirty="0" smtClean="0"/>
              <a:t>it is difficult to build in a robust way, and suffers from security threats.</a:t>
            </a:r>
          </a:p>
          <a:p>
            <a:pPr lvl="1"/>
            <a:r>
              <a:rPr lang="is-IS" dirty="0" smtClean="0"/>
              <a:t>its diffuclut to find peers on the network and locate information on these peers. </a:t>
            </a:r>
          </a:p>
          <a:p>
            <a:pPr lvl="1"/>
            <a:endParaRPr lang="is-IS" dirty="0"/>
          </a:p>
          <a:p>
            <a:r>
              <a:rPr lang="is-IS" dirty="0" smtClean="0"/>
              <a:t>However, when we talk about databases we will discuss Amazon Dynamo (a NoSQL database) that sucsessful implemented P2P architecutre as a file system. </a:t>
            </a:r>
          </a:p>
        </p:txBody>
      </p:sp>
    </p:spTree>
    <p:extLst>
      <p:ext uri="{BB962C8B-B14F-4D97-AF65-F5344CB8AC3E}">
        <p14:creationId xmlns:p14="http://schemas.microsoft.com/office/powerpoint/2010/main" val="1440502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595" y="368029"/>
            <a:ext cx="10972800" cy="990600"/>
          </a:xfrm>
        </p:spPr>
        <p:txBody>
          <a:bodyPr/>
          <a:lstStyle/>
          <a:p>
            <a:r>
              <a:rPr lang="en-US" dirty="0" smtClean="0"/>
              <a:t>Width and Height</a:t>
            </a:r>
            <a:endParaRPr lang="en-US" dirty="0"/>
          </a:p>
        </p:txBody>
      </p:sp>
      <p:graphicFrame>
        <p:nvGraphicFramePr>
          <p:cNvPr id="93186" name="Object 2"/>
          <p:cNvGraphicFramePr>
            <a:graphicFrameLocks noChangeAspect="1"/>
          </p:cNvGraphicFramePr>
          <p:nvPr>
            <p:extLst/>
          </p:nvPr>
        </p:nvGraphicFramePr>
        <p:xfrm>
          <a:off x="502595" y="2992876"/>
          <a:ext cx="6697420" cy="3581400"/>
        </p:xfrm>
        <a:graphic>
          <a:graphicData uri="http://schemas.openxmlformats.org/presentationml/2006/ole">
            <mc:AlternateContent xmlns:mc="http://schemas.openxmlformats.org/markup-compatibility/2006">
              <mc:Choice xmlns:v="urn:schemas-microsoft-com:vml" Requires="v">
                <p:oleObj spid="_x0000_s45064" name="Visio" r:id="rId3" imgW="4203539" imgH="2247630" progId="Visio.Drawing.11">
                  <p:embed/>
                </p:oleObj>
              </mc:Choice>
              <mc:Fallback>
                <p:oleObj name="Visio" r:id="rId3" imgW="4203539" imgH="224763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95" y="2992876"/>
                        <a:ext cx="669742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2"/>
          <p:cNvGraphicFramePr>
            <a:graphicFrameLocks noChangeAspect="1"/>
          </p:cNvGraphicFramePr>
          <p:nvPr>
            <p:extLst/>
          </p:nvPr>
        </p:nvGraphicFramePr>
        <p:xfrm>
          <a:off x="5466945" y="563470"/>
          <a:ext cx="8370773" cy="4541929"/>
        </p:xfrm>
        <a:graphic>
          <a:graphicData uri="http://schemas.openxmlformats.org/presentationml/2006/ole">
            <mc:AlternateContent xmlns:mc="http://schemas.openxmlformats.org/markup-compatibility/2006">
              <mc:Choice xmlns:v="urn:schemas-microsoft-com:vml" Requires="v">
                <p:oleObj spid="_x0000_s45065" name="Visio" r:id="rId5" imgW="4994218" imgH="2709964" progId="Visio.Drawing.11">
                  <p:embed/>
                </p:oleObj>
              </mc:Choice>
              <mc:Fallback>
                <p:oleObj name="Visio" r:id="rId5" imgW="4994218" imgH="270996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6945" y="563470"/>
                        <a:ext cx="8370773" cy="454192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99710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051" y="298315"/>
            <a:ext cx="10972800" cy="990600"/>
          </a:xfrm>
        </p:spPr>
        <p:txBody>
          <a:bodyPr/>
          <a:lstStyle/>
          <a:p>
            <a:r>
              <a:rPr lang="en-US" dirty="0" smtClean="0"/>
              <a:t>Sizing Elements</a:t>
            </a:r>
            <a:endParaRPr lang="en-US" dirty="0"/>
          </a:p>
        </p:txBody>
      </p:sp>
      <p:sp>
        <p:nvSpPr>
          <p:cNvPr id="3" name="Content Placeholder 2"/>
          <p:cNvSpPr>
            <a:spLocks noGrp="1"/>
          </p:cNvSpPr>
          <p:nvPr>
            <p:ph idx="1"/>
          </p:nvPr>
        </p:nvSpPr>
        <p:spPr>
          <a:xfrm>
            <a:off x="376136" y="1288915"/>
            <a:ext cx="4361234" cy="4876800"/>
          </a:xfrm>
        </p:spPr>
        <p:txBody>
          <a:bodyPr>
            <a:noAutofit/>
          </a:bodyPr>
          <a:lstStyle/>
          <a:p>
            <a:r>
              <a:rPr lang="en-US" sz="2000" dirty="0"/>
              <a:t>P</a:t>
            </a:r>
            <a:r>
              <a:rPr lang="en-US" sz="2000" dirty="0" smtClean="0"/>
              <a:t>revious examples used pixels for its measurement, but many prefer to use </a:t>
            </a:r>
            <a:r>
              <a:rPr lang="en-US" sz="2000" dirty="0" smtClean="0">
                <a:solidFill>
                  <a:schemeClr val="accent2"/>
                </a:solidFill>
              </a:rPr>
              <a:t>percentages or </a:t>
            </a:r>
            <a:r>
              <a:rPr lang="en-US" sz="2000" dirty="0" err="1" smtClean="0">
                <a:solidFill>
                  <a:schemeClr val="accent2"/>
                </a:solidFill>
              </a:rPr>
              <a:t>em</a:t>
            </a:r>
            <a:r>
              <a:rPr lang="en-US" sz="2000" dirty="0" smtClean="0">
                <a:solidFill>
                  <a:schemeClr val="accent2"/>
                </a:solidFill>
              </a:rPr>
              <a:t> units </a:t>
            </a:r>
            <a:r>
              <a:rPr lang="en-US" sz="2000" dirty="0" smtClean="0"/>
              <a:t>for widths and heights. </a:t>
            </a:r>
          </a:p>
          <a:p>
            <a:pPr marL="617220" lvl="1" indent="-342900"/>
            <a:r>
              <a:rPr lang="en-US" sz="1800" dirty="0" smtClean="0"/>
              <a:t>When you use percentages, the size is relative to the size of the parent element.</a:t>
            </a:r>
          </a:p>
          <a:p>
            <a:pPr marL="617220" lvl="1" indent="-342900"/>
            <a:r>
              <a:rPr lang="en-US" sz="1800" dirty="0" smtClean="0"/>
              <a:t>When you use ems, the size of the box is relative to the size of the text within it. </a:t>
            </a:r>
          </a:p>
          <a:p>
            <a:pPr marL="617220" lvl="1" indent="-342900"/>
            <a:endParaRPr lang="en-US" dirty="0" smtClean="0"/>
          </a:p>
          <a:p>
            <a:r>
              <a:rPr lang="en-US" sz="2000" dirty="0" smtClean="0"/>
              <a:t>The rationale behind using these relative measures is to make one’s design scalable to the size of the browser or device that is viewing it.</a:t>
            </a:r>
            <a:endParaRPr lang="en-US" sz="2000" dirty="0"/>
          </a:p>
        </p:txBody>
      </p:sp>
      <p:graphicFrame>
        <p:nvGraphicFramePr>
          <p:cNvPr id="5" name="Object 2"/>
          <p:cNvGraphicFramePr>
            <a:graphicFrameLocks noChangeAspect="1"/>
          </p:cNvGraphicFramePr>
          <p:nvPr>
            <p:extLst/>
          </p:nvPr>
        </p:nvGraphicFramePr>
        <p:xfrm>
          <a:off x="5284357" y="379379"/>
          <a:ext cx="5663507" cy="6553200"/>
        </p:xfrm>
        <a:graphic>
          <a:graphicData uri="http://schemas.openxmlformats.org/presentationml/2006/ole">
            <mc:AlternateContent xmlns:mc="http://schemas.openxmlformats.org/markup-compatibility/2006">
              <mc:Choice xmlns:v="urn:schemas-microsoft-com:vml" Requires="v">
                <p:oleObj spid="_x0000_s46085" name="Visio" r:id="rId3" imgW="5831630" imgH="6747213" progId="Visio.Drawing.11">
                  <p:embed/>
                </p:oleObj>
              </mc:Choice>
              <mc:Fallback>
                <p:oleObj name="Visio" r:id="rId3" imgW="5831630" imgH="674721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4357" y="379379"/>
                        <a:ext cx="5663507"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3831289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the Font-Family &amp; Font-Size</a:t>
            </a:r>
            <a:endParaRPr lang="en-US" dirty="0"/>
          </a:p>
        </p:txBody>
      </p:sp>
      <p:graphicFrame>
        <p:nvGraphicFramePr>
          <p:cNvPr id="97282" name="Object 2"/>
          <p:cNvGraphicFramePr>
            <a:graphicFrameLocks noChangeAspect="1"/>
          </p:cNvGraphicFramePr>
          <p:nvPr>
            <p:extLst/>
          </p:nvPr>
        </p:nvGraphicFramePr>
        <p:xfrm>
          <a:off x="609600" y="1524000"/>
          <a:ext cx="7142946" cy="2545557"/>
        </p:xfrm>
        <a:graphic>
          <a:graphicData uri="http://schemas.openxmlformats.org/presentationml/2006/ole">
            <mc:AlternateContent xmlns:mc="http://schemas.openxmlformats.org/markup-compatibility/2006">
              <mc:Choice xmlns:v="urn:schemas-microsoft-com:vml" Requires="v">
                <p:oleObj spid="_x0000_s47109" name="Visio" r:id="rId3" imgW="5305411" imgH="1890138" progId="Visio.Drawing.11">
                  <p:embed/>
                </p:oleObj>
              </mc:Choice>
              <mc:Fallback>
                <p:oleObj name="Visio" r:id="rId3" imgW="5305411" imgH="1890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24000"/>
                        <a:ext cx="7142946" cy="25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4056601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530" y="360405"/>
            <a:ext cx="10972800" cy="990600"/>
          </a:xfrm>
        </p:spPr>
        <p:txBody>
          <a:bodyPr/>
          <a:lstStyle/>
          <a:p>
            <a:r>
              <a:rPr lang="en-US" dirty="0" err="1" smtClean="0"/>
              <a:t>ems</a:t>
            </a:r>
            <a:r>
              <a:rPr lang="en-US" dirty="0" smtClean="0"/>
              <a:t> and percents</a:t>
            </a:r>
            <a:endParaRPr lang="en-US" dirty="0"/>
          </a:p>
        </p:txBody>
      </p:sp>
      <p:graphicFrame>
        <p:nvGraphicFramePr>
          <p:cNvPr id="100354" name="Object 2"/>
          <p:cNvGraphicFramePr>
            <a:graphicFrameLocks noChangeAspect="1"/>
          </p:cNvGraphicFramePr>
          <p:nvPr>
            <p:extLst/>
          </p:nvPr>
        </p:nvGraphicFramePr>
        <p:xfrm>
          <a:off x="5137300" y="793962"/>
          <a:ext cx="7686977" cy="6064038"/>
        </p:xfrm>
        <a:graphic>
          <a:graphicData uri="http://schemas.openxmlformats.org/presentationml/2006/ole">
            <mc:AlternateContent xmlns:mc="http://schemas.openxmlformats.org/markup-compatibility/2006">
              <mc:Choice xmlns:v="urn:schemas-microsoft-com:vml" Requires="v">
                <p:oleObj spid="_x0000_s48136" name="Visio" r:id="rId3" imgW="6105545" imgH="4817083" progId="Visio.Drawing.11">
                  <p:embed/>
                </p:oleObj>
              </mc:Choice>
              <mc:Fallback>
                <p:oleObj name="Visio" r:id="rId3" imgW="6105545" imgH="481708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300" y="793962"/>
                        <a:ext cx="7686977" cy="6064038"/>
                      </a:xfrm>
                      <a:prstGeom prst="rect">
                        <a:avLst/>
                      </a:prstGeom>
                      <a:noFill/>
                      <a:ln>
                        <a:noFill/>
                      </a:ln>
                      <a:effectLst/>
                      <a:extLst/>
                    </p:spPr>
                  </p:pic>
                </p:oleObj>
              </mc:Fallback>
            </mc:AlternateContent>
          </a:graphicData>
        </a:graphic>
      </p:graphicFrame>
      <p:sp>
        <p:nvSpPr>
          <p:cNvPr id="3" name="Rectangle 2"/>
          <p:cNvSpPr/>
          <p:nvPr/>
        </p:nvSpPr>
        <p:spPr>
          <a:xfrm>
            <a:off x="572530" y="1729610"/>
            <a:ext cx="2968338" cy="2308324"/>
          </a:xfrm>
          <a:prstGeom prst="rect">
            <a:avLst/>
          </a:prstGeom>
        </p:spPr>
        <p:txBody>
          <a:bodyPr wrap="square">
            <a:spAutoFit/>
          </a:bodyPr>
          <a:lstStyle/>
          <a:p>
            <a:r>
              <a:rPr lang="en-US" dirty="0" smtClean="0"/>
              <a:t>If we wish to create web layouts that work well on different devices, we should learn to use relative units such as </a:t>
            </a:r>
            <a:r>
              <a:rPr lang="en-US" b="1" dirty="0" err="1" smtClean="0">
                <a:solidFill>
                  <a:schemeClr val="accent1"/>
                </a:solidFill>
              </a:rPr>
              <a:t>em</a:t>
            </a:r>
            <a:r>
              <a:rPr lang="en-US" dirty="0" smtClean="0"/>
              <a:t> units or </a:t>
            </a:r>
            <a:r>
              <a:rPr lang="en-US" b="1" dirty="0" smtClean="0">
                <a:solidFill>
                  <a:schemeClr val="accent1"/>
                </a:solidFill>
              </a:rPr>
              <a:t>percentages</a:t>
            </a:r>
            <a:r>
              <a:rPr lang="en-US" dirty="0" smtClean="0"/>
              <a:t> for our font sizes (and indeed for other sizes in CSS as well). </a:t>
            </a:r>
          </a:p>
        </p:txBody>
      </p:sp>
      <p:graphicFrame>
        <p:nvGraphicFramePr>
          <p:cNvPr id="5" name="Object 2"/>
          <p:cNvGraphicFramePr>
            <a:graphicFrameLocks noChangeAspect="1"/>
          </p:cNvGraphicFramePr>
          <p:nvPr>
            <p:extLst/>
          </p:nvPr>
        </p:nvGraphicFramePr>
        <p:xfrm>
          <a:off x="233465" y="4320979"/>
          <a:ext cx="5393922" cy="2232220"/>
        </p:xfrm>
        <a:graphic>
          <a:graphicData uri="http://schemas.openxmlformats.org/presentationml/2006/ole">
            <mc:AlternateContent xmlns:mc="http://schemas.openxmlformats.org/markup-compatibility/2006">
              <mc:Choice xmlns:v="urn:schemas-microsoft-com:vml" Requires="v">
                <p:oleObj spid="_x0000_s48137" name="Visio" r:id="rId5" imgW="7019945" imgH="2905057" progId="Visio.Drawing.11">
                  <p:embed/>
                </p:oleObj>
              </mc:Choice>
              <mc:Fallback>
                <p:oleObj name="Visio" r:id="rId5" imgW="7019945" imgH="290505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65" y="4320979"/>
                        <a:ext cx="5393922" cy="223222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385963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t>
            </a:r>
            <a:r>
              <a:rPr lang="en-US" dirty="0" err="1" smtClean="0"/>
              <a:t>rem</a:t>
            </a:r>
            <a:r>
              <a:rPr lang="en-US" dirty="0" smtClean="0"/>
              <a:t> unit</a:t>
            </a:r>
            <a:endParaRPr lang="en-US" dirty="0"/>
          </a:p>
        </p:txBody>
      </p:sp>
      <p:sp>
        <p:nvSpPr>
          <p:cNvPr id="4" name="Content Placeholder 3"/>
          <p:cNvSpPr>
            <a:spLocks noGrp="1"/>
          </p:cNvSpPr>
          <p:nvPr>
            <p:ph idx="1"/>
          </p:nvPr>
        </p:nvSpPr>
        <p:spPr/>
        <p:txBody>
          <a:bodyPr/>
          <a:lstStyle/>
          <a:p>
            <a:r>
              <a:rPr lang="en-US" dirty="0" smtClean="0"/>
              <a:t>CSS3 now supports a new relative measure, the </a:t>
            </a:r>
            <a:r>
              <a:rPr lang="en-US" b="1" dirty="0" err="1" smtClean="0">
                <a:solidFill>
                  <a:schemeClr val="accent1"/>
                </a:solidFill>
              </a:rPr>
              <a:t>rem</a:t>
            </a:r>
            <a:r>
              <a:rPr lang="en-US" dirty="0" smtClean="0"/>
              <a:t> (for root </a:t>
            </a:r>
            <a:r>
              <a:rPr lang="en-US" dirty="0" err="1" smtClean="0"/>
              <a:t>em</a:t>
            </a:r>
            <a:r>
              <a:rPr lang="en-US" dirty="0" smtClean="0"/>
              <a:t> unit). </a:t>
            </a:r>
          </a:p>
          <a:p>
            <a:r>
              <a:rPr lang="en-US" dirty="0" smtClean="0"/>
              <a:t>This unit is always relative to the size of the root element (i.e., the &lt;html&gt; element). </a:t>
            </a:r>
          </a:p>
        </p:txBody>
      </p:sp>
      <p:graphicFrame>
        <p:nvGraphicFramePr>
          <p:cNvPr id="6" name="Object 2"/>
          <p:cNvGraphicFramePr>
            <a:graphicFrameLocks noChangeAspect="1"/>
          </p:cNvGraphicFramePr>
          <p:nvPr>
            <p:extLst/>
          </p:nvPr>
        </p:nvGraphicFramePr>
        <p:xfrm>
          <a:off x="1303786" y="3126258"/>
          <a:ext cx="10437661" cy="3350741"/>
        </p:xfrm>
        <a:graphic>
          <a:graphicData uri="http://schemas.openxmlformats.org/presentationml/2006/ole">
            <mc:AlternateContent xmlns:mc="http://schemas.openxmlformats.org/markup-compatibility/2006">
              <mc:Choice xmlns:v="urn:schemas-microsoft-com:vml" Requires="v">
                <p:oleObj spid="_x0000_s49157" name="Visio" r:id="rId3" imgW="6448343" imgH="2070100" progId="Visio.Drawing.11">
                  <p:embed/>
                </p:oleObj>
              </mc:Choice>
              <mc:Fallback>
                <p:oleObj name="Visio" r:id="rId3" imgW="6448343" imgH="20701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786" y="3126258"/>
                        <a:ext cx="10437661" cy="335074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734430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3518"/>
            <a:ext cx="10972800" cy="990600"/>
          </a:xfrm>
        </p:spPr>
        <p:txBody>
          <a:bodyPr/>
          <a:lstStyle/>
          <a:p>
            <a:r>
              <a:rPr lang="en-US" dirty="0" smtClean="0"/>
              <a:t>Distributed System Architecture (Cont.)	</a:t>
            </a:r>
            <a:endParaRPr lang="en-US" dirty="0"/>
          </a:p>
        </p:txBody>
      </p:sp>
      <p:sp>
        <p:nvSpPr>
          <p:cNvPr id="3" name="Content Placeholder 2"/>
          <p:cNvSpPr>
            <a:spLocks noGrp="1"/>
          </p:cNvSpPr>
          <p:nvPr>
            <p:ph idx="1"/>
          </p:nvPr>
        </p:nvSpPr>
        <p:spPr>
          <a:xfrm>
            <a:off x="609600" y="1415534"/>
            <a:ext cx="10972800" cy="4876800"/>
          </a:xfrm>
        </p:spPr>
        <p:txBody>
          <a:bodyPr>
            <a:normAutofit/>
          </a:bodyPr>
          <a:lstStyle/>
          <a:p>
            <a:r>
              <a:rPr lang="en-US" b="1" dirty="0" smtClean="0">
                <a:solidFill>
                  <a:schemeClr val="tx2"/>
                </a:solidFill>
              </a:rPr>
              <a:t>Proxies &amp; Caches </a:t>
            </a:r>
          </a:p>
          <a:p>
            <a:pPr lvl="1"/>
            <a:endParaRPr lang="en-US" b="1" dirty="0" smtClean="0">
              <a:solidFill>
                <a:schemeClr val="tx2"/>
              </a:solidFill>
            </a:endParaRPr>
          </a:p>
          <a:p>
            <a:pPr lvl="1"/>
            <a:r>
              <a:rPr lang="en-US" dirty="0" smtClean="0"/>
              <a:t>A proxy server is used to cache content and deliver it to any client within the network.</a:t>
            </a:r>
          </a:p>
          <a:p>
            <a:pPr lvl="1"/>
            <a:endParaRPr lang="en-US" dirty="0"/>
          </a:p>
          <a:p>
            <a:pPr lvl="1"/>
            <a:r>
              <a:rPr lang="en-US" dirty="0" smtClean="0"/>
              <a:t>Client request an object from server and the proxy server intercepts the request</a:t>
            </a:r>
          </a:p>
          <a:p>
            <a:pPr lvl="1"/>
            <a:endParaRPr lang="en-US" dirty="0"/>
          </a:p>
          <a:p>
            <a:pPr lvl="1"/>
            <a:r>
              <a:rPr lang="en-US" dirty="0" smtClean="0"/>
              <a:t>If the object is cached at the proxy server, it will serve the object itself, otherwise it will forward the request to the original destination server. </a:t>
            </a:r>
          </a:p>
          <a:p>
            <a:pPr lvl="1"/>
            <a:endParaRPr lang="en-US" b="1" dirty="0">
              <a:solidFill>
                <a:schemeClr val="tx2"/>
              </a:solidFill>
            </a:endParaRPr>
          </a:p>
        </p:txBody>
      </p:sp>
      <p:pic>
        <p:nvPicPr>
          <p:cNvPr id="5" name="Picture 4"/>
          <p:cNvPicPr>
            <a:picLocks noChangeAspect="1"/>
          </p:cNvPicPr>
          <p:nvPr/>
        </p:nvPicPr>
        <p:blipFill>
          <a:blip r:embed="rId2"/>
          <a:stretch>
            <a:fillRect/>
          </a:stretch>
        </p:blipFill>
        <p:spPr>
          <a:xfrm>
            <a:off x="913567" y="4659572"/>
            <a:ext cx="1334643" cy="1328711"/>
          </a:xfrm>
          <a:prstGeom prst="rect">
            <a:avLst/>
          </a:prstGeom>
        </p:spPr>
      </p:pic>
      <p:sp>
        <p:nvSpPr>
          <p:cNvPr id="6" name="TextBox 5"/>
          <p:cNvSpPr txBox="1"/>
          <p:nvPr/>
        </p:nvSpPr>
        <p:spPr>
          <a:xfrm>
            <a:off x="1208436" y="6244365"/>
            <a:ext cx="774571" cy="369332"/>
          </a:xfrm>
          <a:prstGeom prst="rect">
            <a:avLst/>
          </a:prstGeom>
          <a:noFill/>
        </p:spPr>
        <p:txBody>
          <a:bodyPr wrap="none" rtlCol="0">
            <a:spAutoFit/>
          </a:bodyPr>
          <a:lstStyle/>
          <a:p>
            <a:r>
              <a:rPr lang="en-US" smtClean="0"/>
              <a:t>Client</a:t>
            </a:r>
            <a:endParaRPr lang="en-US" dirty="0"/>
          </a:p>
        </p:txBody>
      </p:sp>
      <p:pic>
        <p:nvPicPr>
          <p:cNvPr id="8" name="Picture 7"/>
          <p:cNvPicPr>
            <a:picLocks noChangeAspect="1"/>
          </p:cNvPicPr>
          <p:nvPr/>
        </p:nvPicPr>
        <p:blipFill>
          <a:blip r:embed="rId3"/>
          <a:stretch>
            <a:fillRect/>
          </a:stretch>
        </p:blipFill>
        <p:spPr>
          <a:xfrm>
            <a:off x="8107246" y="4659571"/>
            <a:ext cx="1296339" cy="1706847"/>
          </a:xfrm>
          <a:prstGeom prst="rect">
            <a:avLst/>
          </a:prstGeom>
        </p:spPr>
      </p:pic>
      <p:pic>
        <p:nvPicPr>
          <p:cNvPr id="9" name="Picture 8"/>
          <p:cNvPicPr>
            <a:picLocks noChangeAspect="1"/>
          </p:cNvPicPr>
          <p:nvPr/>
        </p:nvPicPr>
        <p:blipFill>
          <a:blip r:embed="rId3"/>
          <a:stretch>
            <a:fillRect/>
          </a:stretch>
        </p:blipFill>
        <p:spPr>
          <a:xfrm>
            <a:off x="3263684" y="4583602"/>
            <a:ext cx="1335671" cy="1758634"/>
          </a:xfrm>
          <a:prstGeom prst="rect">
            <a:avLst/>
          </a:prstGeom>
        </p:spPr>
      </p:pic>
      <p:sp>
        <p:nvSpPr>
          <p:cNvPr id="10" name="Cloud 9"/>
          <p:cNvSpPr/>
          <p:nvPr/>
        </p:nvSpPr>
        <p:spPr>
          <a:xfrm>
            <a:off x="5751104" y="4659572"/>
            <a:ext cx="1609943" cy="132871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Internet</a:t>
            </a:r>
            <a:endParaRPr lang="en-US" dirty="0"/>
          </a:p>
        </p:txBody>
      </p:sp>
      <p:sp>
        <p:nvSpPr>
          <p:cNvPr id="11" name="TextBox 10"/>
          <p:cNvSpPr txBox="1"/>
          <p:nvPr/>
        </p:nvSpPr>
        <p:spPr>
          <a:xfrm>
            <a:off x="3411216" y="6279140"/>
            <a:ext cx="1518364" cy="369332"/>
          </a:xfrm>
          <a:prstGeom prst="rect">
            <a:avLst/>
          </a:prstGeom>
          <a:noFill/>
        </p:spPr>
        <p:txBody>
          <a:bodyPr wrap="none" rtlCol="0">
            <a:spAutoFit/>
          </a:bodyPr>
          <a:lstStyle/>
          <a:p>
            <a:r>
              <a:rPr lang="en-US" dirty="0" smtClean="0"/>
              <a:t>Proxy Server</a:t>
            </a:r>
            <a:endParaRPr lang="en-US" dirty="0"/>
          </a:p>
        </p:txBody>
      </p:sp>
      <p:sp>
        <p:nvSpPr>
          <p:cNvPr id="12" name="TextBox 11"/>
          <p:cNvSpPr txBox="1"/>
          <p:nvPr/>
        </p:nvSpPr>
        <p:spPr>
          <a:xfrm>
            <a:off x="8225439" y="6300172"/>
            <a:ext cx="1787669" cy="369332"/>
          </a:xfrm>
          <a:prstGeom prst="rect">
            <a:avLst/>
          </a:prstGeom>
          <a:noFill/>
        </p:spPr>
        <p:txBody>
          <a:bodyPr wrap="none" rtlCol="0">
            <a:spAutoFit/>
          </a:bodyPr>
          <a:lstStyle/>
          <a:p>
            <a:r>
              <a:rPr lang="en-US" dirty="0" smtClean="0"/>
              <a:t>Original Server</a:t>
            </a:r>
            <a:endParaRPr lang="en-US" dirty="0"/>
          </a:p>
        </p:txBody>
      </p:sp>
      <p:cxnSp>
        <p:nvCxnSpPr>
          <p:cNvPr id="14" name="Straight Arrow Connector 13"/>
          <p:cNvCxnSpPr/>
          <p:nvPr/>
        </p:nvCxnSpPr>
        <p:spPr>
          <a:xfrm flipV="1">
            <a:off x="2196405" y="5316552"/>
            <a:ext cx="1332482" cy="7376"/>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248212" y="5743034"/>
            <a:ext cx="1276329" cy="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0" idx="2"/>
          </p:cNvCxnSpPr>
          <p:nvPr/>
        </p:nvCxnSpPr>
        <p:spPr>
          <a:xfrm>
            <a:off x="4623614" y="5323928"/>
            <a:ext cx="1132484" cy="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604572" y="5743034"/>
            <a:ext cx="1146532" cy="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382884" y="5184335"/>
            <a:ext cx="1132484" cy="0"/>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7363842" y="5603441"/>
            <a:ext cx="1146532" cy="1"/>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876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System Architecture (Cont.)</a:t>
            </a:r>
          </a:p>
        </p:txBody>
      </p:sp>
      <p:sp>
        <p:nvSpPr>
          <p:cNvPr id="3" name="Content Placeholder 2"/>
          <p:cNvSpPr>
            <a:spLocks noGrp="1"/>
          </p:cNvSpPr>
          <p:nvPr>
            <p:ph idx="1"/>
          </p:nvPr>
        </p:nvSpPr>
        <p:spPr/>
        <p:txBody>
          <a:bodyPr/>
          <a:lstStyle/>
          <a:p>
            <a:r>
              <a:rPr lang="en-US" b="1" dirty="0">
                <a:solidFill>
                  <a:schemeClr val="tx2"/>
                </a:solidFill>
              </a:rPr>
              <a:t>Network </a:t>
            </a:r>
            <a:r>
              <a:rPr lang="en-US" b="1" dirty="0" smtClean="0">
                <a:solidFill>
                  <a:schemeClr val="tx2"/>
                </a:solidFill>
              </a:rPr>
              <a:t>Computers/Thin Clients</a:t>
            </a:r>
          </a:p>
          <a:p>
            <a:pPr lvl="1"/>
            <a:r>
              <a:rPr lang="en-US" dirty="0"/>
              <a:t>The network computer model assumes that the end user machine is a low-end computer that maintains a minimal OS</a:t>
            </a:r>
            <a:r>
              <a:rPr lang="en-US" dirty="0" smtClean="0"/>
              <a:t>.</a:t>
            </a:r>
          </a:p>
          <a:p>
            <a:pPr lvl="1"/>
            <a:endParaRPr lang="en-US" dirty="0">
              <a:solidFill>
                <a:schemeClr val="tx2"/>
              </a:solidFill>
            </a:endParaRPr>
          </a:p>
          <a:p>
            <a:pPr lvl="1"/>
            <a:r>
              <a:rPr lang="en-US" dirty="0"/>
              <a:t>When it boots, it retrieves the OS and files/applications from a central server and runs </a:t>
            </a:r>
            <a:r>
              <a:rPr lang="en-US" dirty="0" smtClean="0"/>
              <a:t>applications </a:t>
            </a:r>
            <a:r>
              <a:rPr lang="en-US" dirty="0"/>
              <a:t>locally</a:t>
            </a:r>
            <a:r>
              <a:rPr lang="en-US" dirty="0" smtClean="0"/>
              <a:t>.</a:t>
            </a:r>
          </a:p>
          <a:p>
            <a:pPr lvl="1"/>
            <a:endParaRPr lang="en-US" dirty="0">
              <a:solidFill>
                <a:schemeClr val="tx2"/>
              </a:solidFill>
            </a:endParaRPr>
          </a:p>
          <a:p>
            <a:pPr lvl="1"/>
            <a:r>
              <a:rPr lang="en-US" dirty="0"/>
              <a:t>The thin client model is similar, though assumes that the process runs remotely and the client machine simply displays results (e.g., X-windows and VNC</a:t>
            </a:r>
            <a:r>
              <a:rPr lang="en-US" dirty="0" smtClean="0"/>
              <a:t>).</a:t>
            </a:r>
          </a:p>
          <a:p>
            <a:pPr lvl="1"/>
            <a:endParaRPr lang="en-US" dirty="0">
              <a:solidFill>
                <a:schemeClr val="tx2"/>
              </a:solidFill>
            </a:endParaRPr>
          </a:p>
          <a:p>
            <a:pPr lvl="1"/>
            <a:r>
              <a:rPr lang="en-US" dirty="0" smtClean="0"/>
              <a:t>This is becoming more popular with the ubiquitous adoption of </a:t>
            </a:r>
            <a:r>
              <a:rPr lang="en-US" dirty="0" smtClean="0">
                <a:solidFill>
                  <a:schemeClr val="tx2"/>
                </a:solidFill>
              </a:rPr>
              <a:t>cloud computing</a:t>
            </a:r>
            <a:r>
              <a:rPr lang="en-US" dirty="0" smtClean="0"/>
              <a:t>. </a:t>
            </a:r>
            <a:endParaRPr lang="en-US" dirty="0"/>
          </a:p>
        </p:txBody>
      </p:sp>
    </p:spTree>
    <p:extLst>
      <p:ext uri="{BB962C8B-B14F-4D97-AF65-F5344CB8AC3E}">
        <p14:creationId xmlns:p14="http://schemas.microsoft.com/office/powerpoint/2010/main" val="11405495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System Architecture (Cont.)</a:t>
            </a:r>
          </a:p>
        </p:txBody>
      </p:sp>
      <p:sp>
        <p:nvSpPr>
          <p:cNvPr id="3" name="Content Placeholder 2"/>
          <p:cNvSpPr>
            <a:spLocks noGrp="1"/>
          </p:cNvSpPr>
          <p:nvPr>
            <p:ph idx="1"/>
          </p:nvPr>
        </p:nvSpPr>
        <p:spPr>
          <a:xfrm>
            <a:off x="433471" y="1625600"/>
            <a:ext cx="7652084" cy="4876800"/>
          </a:xfrm>
        </p:spPr>
        <p:txBody>
          <a:bodyPr/>
          <a:lstStyle/>
          <a:p>
            <a:r>
              <a:rPr lang="en-US" dirty="0" smtClean="0">
                <a:solidFill>
                  <a:schemeClr val="tx2"/>
                </a:solidFill>
              </a:rPr>
              <a:t>Mobile Devices</a:t>
            </a:r>
            <a:endParaRPr lang="en-US" dirty="0">
              <a:solidFill>
                <a:schemeClr val="tx2"/>
              </a:solidFill>
            </a:endParaRPr>
          </a:p>
          <a:p>
            <a:pPr lvl="1"/>
            <a:r>
              <a:rPr lang="en-US" dirty="0" smtClean="0"/>
              <a:t>Typically when we discuss client-server and p2p systems, we are assuming the network is composed of high-end servers or laptops/desktops.</a:t>
            </a:r>
          </a:p>
          <a:p>
            <a:pPr lvl="1"/>
            <a:endParaRPr lang="en-US" dirty="0"/>
          </a:p>
          <a:p>
            <a:pPr lvl="1"/>
            <a:r>
              <a:rPr lang="en-US" dirty="0" smtClean="0"/>
              <a:t>However, there is increased interest in systems that run on top of distributed devices such as cellphones, cameras, etc.</a:t>
            </a:r>
          </a:p>
          <a:p>
            <a:pPr lvl="1"/>
            <a:endParaRPr lang="en-US" dirty="0" smtClean="0"/>
          </a:p>
          <a:p>
            <a:pPr lvl="1"/>
            <a:r>
              <a:rPr lang="en-US" dirty="0" smtClean="0"/>
              <a:t>Instead of communicating over the Internet (or local area networks), these devices communicate via wireless technologies (Bluetooth, etc.)</a:t>
            </a:r>
          </a:p>
          <a:p>
            <a:pPr lvl="1"/>
            <a:endParaRPr lang="en-US" dirty="0"/>
          </a:p>
          <a:p>
            <a:pPr lvl="1"/>
            <a:r>
              <a:rPr lang="en-US" dirty="0" smtClean="0"/>
              <a:t>These systems have different considerations: battery life, architecture of network (how many nodes are connected), etc.</a:t>
            </a:r>
            <a:endParaRPr lang="en-US" dirty="0"/>
          </a:p>
        </p:txBody>
      </p:sp>
      <p:pic>
        <p:nvPicPr>
          <p:cNvPr id="4" name="Picture 3"/>
          <p:cNvPicPr>
            <a:picLocks noChangeAspect="1"/>
          </p:cNvPicPr>
          <p:nvPr/>
        </p:nvPicPr>
        <p:blipFill>
          <a:blip r:embed="rId2"/>
          <a:stretch>
            <a:fillRect/>
          </a:stretch>
        </p:blipFill>
        <p:spPr>
          <a:xfrm>
            <a:off x="8373979" y="4025038"/>
            <a:ext cx="3521576" cy="2637783"/>
          </a:xfrm>
          <a:prstGeom prst="rect">
            <a:avLst/>
          </a:prstGeom>
        </p:spPr>
      </p:pic>
      <p:pic>
        <p:nvPicPr>
          <p:cNvPr id="5" name="Picture 4"/>
          <p:cNvPicPr>
            <a:picLocks noChangeAspect="1"/>
          </p:cNvPicPr>
          <p:nvPr/>
        </p:nvPicPr>
        <p:blipFill>
          <a:blip r:embed="rId3"/>
          <a:stretch>
            <a:fillRect/>
          </a:stretch>
        </p:blipFill>
        <p:spPr>
          <a:xfrm>
            <a:off x="8085555" y="1524000"/>
            <a:ext cx="3810000" cy="2133600"/>
          </a:xfrm>
          <a:prstGeom prst="rect">
            <a:avLst/>
          </a:prstGeom>
        </p:spPr>
      </p:pic>
    </p:spTree>
    <p:extLst>
      <p:ext uri="{BB962C8B-B14F-4D97-AF65-F5344CB8AC3E}">
        <p14:creationId xmlns:p14="http://schemas.microsoft.com/office/powerpoint/2010/main" val="776816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DS considerations</a:t>
            </a:r>
            <a:endParaRPr lang="en-US" dirty="0"/>
          </a:p>
        </p:txBody>
      </p:sp>
      <p:sp>
        <p:nvSpPr>
          <p:cNvPr id="3" name="Content Placeholder 2"/>
          <p:cNvSpPr>
            <a:spLocks noGrp="1"/>
          </p:cNvSpPr>
          <p:nvPr>
            <p:ph idx="1"/>
          </p:nvPr>
        </p:nvSpPr>
        <p:spPr>
          <a:xfrm>
            <a:off x="609600" y="1600199"/>
            <a:ext cx="10972800" cy="5025189"/>
          </a:xfrm>
        </p:spPr>
        <p:txBody>
          <a:bodyPr>
            <a:normAutofit fontScale="92500" lnSpcReduction="20000"/>
          </a:bodyPr>
          <a:lstStyle/>
          <a:p>
            <a:r>
              <a:rPr lang="en-US" dirty="0" smtClean="0"/>
              <a:t>Interaction</a:t>
            </a:r>
          </a:p>
          <a:p>
            <a:pPr lvl="1"/>
            <a:r>
              <a:rPr lang="en-US" dirty="0" smtClean="0"/>
              <a:t>Nodes in a DS communicate and coordinate by passing messages</a:t>
            </a:r>
          </a:p>
          <a:p>
            <a:pPr lvl="2"/>
            <a:r>
              <a:rPr lang="en-US" dirty="0" smtClean="0"/>
              <a:t>Latency – time between the sending and receiving the message</a:t>
            </a:r>
          </a:p>
          <a:p>
            <a:pPr lvl="2"/>
            <a:r>
              <a:rPr lang="en-US" dirty="0" smtClean="0"/>
              <a:t>Bandwidth</a:t>
            </a:r>
            <a:r>
              <a:rPr lang="en-US" dirty="0"/>
              <a:t> </a:t>
            </a:r>
            <a:r>
              <a:rPr lang="en-US" dirty="0" smtClean="0"/>
              <a:t>– total amount of information that can be transmitted</a:t>
            </a:r>
          </a:p>
          <a:p>
            <a:pPr lvl="2"/>
            <a:r>
              <a:rPr lang="en-US" dirty="0" smtClean="0"/>
              <a:t>Jitter  - variation in time taken to deliver a message</a:t>
            </a:r>
          </a:p>
          <a:p>
            <a:pPr lvl="1"/>
            <a:endParaRPr lang="en-US" dirty="0"/>
          </a:p>
          <a:p>
            <a:r>
              <a:rPr lang="en-US" dirty="0" smtClean="0"/>
              <a:t>Failure</a:t>
            </a:r>
          </a:p>
          <a:p>
            <a:pPr lvl="1"/>
            <a:r>
              <a:rPr lang="en-US" dirty="0" smtClean="0"/>
              <a:t>Designing a distributed software application is not easy, many things can go wrong</a:t>
            </a:r>
          </a:p>
          <a:p>
            <a:pPr lvl="1"/>
            <a:r>
              <a:rPr lang="en-US" dirty="0" smtClean="0"/>
              <a:t>Important failures that may occur in a system :</a:t>
            </a:r>
          </a:p>
          <a:p>
            <a:pPr lvl="2"/>
            <a:r>
              <a:rPr lang="en-US" dirty="0" err="1" smtClean="0"/>
              <a:t>Failstop</a:t>
            </a:r>
            <a:r>
              <a:rPr lang="en-US" dirty="0" smtClean="0"/>
              <a:t> – a process halts and remains halted (other processes can detect that process has failed)</a:t>
            </a:r>
          </a:p>
          <a:p>
            <a:pPr lvl="2"/>
            <a:r>
              <a:rPr lang="en-US" dirty="0" smtClean="0"/>
              <a:t>Message omission – a message put in incoming buffer, but never received</a:t>
            </a:r>
          </a:p>
          <a:p>
            <a:pPr lvl="2"/>
            <a:endParaRPr lang="en-US" dirty="0"/>
          </a:p>
          <a:p>
            <a:r>
              <a:rPr lang="en-US" dirty="0" smtClean="0"/>
              <a:t>Security </a:t>
            </a:r>
          </a:p>
          <a:p>
            <a:pPr lvl="1"/>
            <a:r>
              <a:rPr lang="en-US" dirty="0" smtClean="0"/>
              <a:t>Potential threats a system designer should be aware of:</a:t>
            </a:r>
          </a:p>
          <a:p>
            <a:pPr lvl="2"/>
            <a:r>
              <a:rPr lang="en-US" dirty="0" smtClean="0"/>
              <a:t>Threats to processes – an attacker may send a request or response using a false identity</a:t>
            </a:r>
          </a:p>
          <a:p>
            <a:pPr lvl="2"/>
            <a:r>
              <a:rPr lang="en-US" dirty="0" smtClean="0"/>
              <a:t>Threats to communication channels – an attacker may eavesdrop (listen to messages) or inject new messages into communication channel</a:t>
            </a:r>
          </a:p>
          <a:p>
            <a:pPr lvl="2"/>
            <a:r>
              <a:rPr lang="en-US" dirty="0" smtClean="0"/>
              <a:t>Denial of service – an attacker may overload a server by making excessive requests. </a:t>
            </a:r>
            <a:endParaRPr lang="en-US" dirty="0"/>
          </a:p>
        </p:txBody>
      </p:sp>
    </p:spTree>
    <p:extLst>
      <p:ext uri="{BB962C8B-B14F-4D97-AF65-F5344CB8AC3E}">
        <p14:creationId xmlns:p14="http://schemas.microsoft.com/office/powerpoint/2010/main" val="140595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Systems</a:t>
            </a:r>
            <a:endParaRPr lang="en-US" dirty="0"/>
          </a:p>
        </p:txBody>
      </p:sp>
      <p:sp>
        <p:nvSpPr>
          <p:cNvPr id="3" name="Content Placeholder 2"/>
          <p:cNvSpPr>
            <a:spLocks noGrp="1"/>
          </p:cNvSpPr>
          <p:nvPr>
            <p:ph idx="1"/>
          </p:nvPr>
        </p:nvSpPr>
        <p:spPr/>
        <p:txBody>
          <a:bodyPr/>
          <a:lstStyle/>
          <a:p>
            <a:endParaRPr lang="en-US" dirty="0"/>
          </a:p>
          <a:p>
            <a:r>
              <a:rPr lang="en-US" dirty="0" smtClean="0"/>
              <a:t>We will discuss DS in more detail next time, specifically focusing on DS models (like client-sever, peer-2-peer, publish-subscribe system, etc.)</a:t>
            </a:r>
          </a:p>
          <a:p>
            <a:endParaRPr lang="en-US" dirty="0"/>
          </a:p>
          <a:p>
            <a:r>
              <a:rPr lang="en-US" dirty="0" smtClean="0"/>
              <a:t>For now, lets examine the structure of the WWW and then flow of message between a client and a server. </a:t>
            </a:r>
          </a:p>
          <a:p>
            <a:endParaRPr lang="en-US" dirty="0"/>
          </a:p>
        </p:txBody>
      </p:sp>
    </p:spTree>
    <p:extLst>
      <p:ext uri="{BB962C8B-B14F-4D97-AF65-F5344CB8AC3E}">
        <p14:creationId xmlns:p14="http://schemas.microsoft.com/office/powerpoint/2010/main" val="1319440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Layered Architecture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5521" y="1772816"/>
            <a:ext cx="3392859" cy="4876800"/>
          </a:xfrm>
        </p:spPr>
      </p:pic>
      <p:sp>
        <p:nvSpPr>
          <p:cNvPr id="7" name="TextBox 6"/>
          <p:cNvSpPr txBox="1"/>
          <p:nvPr/>
        </p:nvSpPr>
        <p:spPr>
          <a:xfrm>
            <a:off x="5484088" y="5750897"/>
            <a:ext cx="5160387" cy="369332"/>
          </a:xfrm>
          <a:prstGeom prst="rect">
            <a:avLst/>
          </a:prstGeom>
          <a:noFill/>
        </p:spPr>
        <p:txBody>
          <a:bodyPr wrap="none" rtlCol="0">
            <a:spAutoFit/>
          </a:bodyPr>
          <a:lstStyle/>
          <a:p>
            <a:r>
              <a:rPr lang="en-US" dirty="0"/>
              <a:t>Responsible for physical transmission of raw bits</a:t>
            </a:r>
          </a:p>
        </p:txBody>
      </p:sp>
      <p:sp>
        <p:nvSpPr>
          <p:cNvPr id="8" name="TextBox 7"/>
          <p:cNvSpPr txBox="1"/>
          <p:nvPr/>
        </p:nvSpPr>
        <p:spPr>
          <a:xfrm>
            <a:off x="5462902" y="4365104"/>
            <a:ext cx="5083443" cy="369332"/>
          </a:xfrm>
          <a:prstGeom prst="rect">
            <a:avLst/>
          </a:prstGeom>
          <a:noFill/>
        </p:spPr>
        <p:txBody>
          <a:bodyPr wrap="none" rtlCol="0">
            <a:spAutoFit/>
          </a:bodyPr>
          <a:lstStyle/>
          <a:p>
            <a:r>
              <a:rPr lang="en-US" dirty="0"/>
              <a:t>Establishes connection, routing, and addressing</a:t>
            </a:r>
          </a:p>
        </p:txBody>
      </p:sp>
      <p:sp>
        <p:nvSpPr>
          <p:cNvPr id="9" name="TextBox 8"/>
          <p:cNvSpPr txBox="1"/>
          <p:nvPr/>
        </p:nvSpPr>
        <p:spPr>
          <a:xfrm>
            <a:off x="5419996" y="3277382"/>
            <a:ext cx="4924476" cy="646331"/>
          </a:xfrm>
          <a:prstGeom prst="rect">
            <a:avLst/>
          </a:prstGeom>
          <a:noFill/>
        </p:spPr>
        <p:txBody>
          <a:bodyPr wrap="square" rtlCol="0">
            <a:spAutoFit/>
          </a:bodyPr>
          <a:lstStyle/>
          <a:p>
            <a:r>
              <a:rPr lang="en-US" dirty="0"/>
              <a:t>Ensures transmissions arrive in order and without error</a:t>
            </a:r>
          </a:p>
        </p:txBody>
      </p:sp>
      <p:sp>
        <p:nvSpPr>
          <p:cNvPr id="10" name="TextBox 9"/>
          <p:cNvSpPr txBox="1"/>
          <p:nvPr/>
        </p:nvSpPr>
        <p:spPr>
          <a:xfrm>
            <a:off x="5419996" y="2170998"/>
            <a:ext cx="4924476" cy="646331"/>
          </a:xfrm>
          <a:prstGeom prst="rect">
            <a:avLst/>
          </a:prstGeom>
          <a:noFill/>
        </p:spPr>
        <p:txBody>
          <a:bodyPr wrap="square" rtlCol="0">
            <a:spAutoFit/>
          </a:bodyPr>
          <a:lstStyle/>
          <a:p>
            <a:r>
              <a:rPr lang="en-US"/>
              <a:t>Higher protocols </a:t>
            </a:r>
            <a:r>
              <a:rPr lang="en-US" dirty="0"/>
              <a:t>that allow applications to interact with the transport layer</a:t>
            </a:r>
          </a:p>
        </p:txBody>
      </p:sp>
    </p:spTree>
    <p:extLst>
      <p:ext uri="{BB962C8B-B14F-4D97-AF65-F5344CB8AC3E}">
        <p14:creationId xmlns:p14="http://schemas.microsoft.com/office/powerpoint/2010/main" val="2091187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Layer</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chemeClr val="accent1"/>
                </a:solidFill>
              </a:rPr>
              <a:t>link layer </a:t>
            </a:r>
            <a:r>
              <a:rPr lang="en-US" dirty="0" smtClean="0"/>
              <a:t>is the lowest layer, responsible for both the physical transmission across media (wires, wireless) and establishing logical links. </a:t>
            </a:r>
          </a:p>
          <a:p>
            <a:endParaRPr lang="en-US" dirty="0"/>
          </a:p>
          <a:p>
            <a:r>
              <a:rPr lang="en-US" dirty="0" smtClean="0"/>
              <a:t>It handles issues like packet creation, transmission, reception and error detection, collisions, line sharing and more. </a:t>
            </a:r>
          </a:p>
        </p:txBody>
      </p:sp>
    </p:spTree>
    <p:extLst>
      <p:ext uri="{BB962C8B-B14F-4D97-AF65-F5344CB8AC3E}">
        <p14:creationId xmlns:p14="http://schemas.microsoft.com/office/powerpoint/2010/main" val="1716380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review </a:t>
            </a:r>
            <a:r>
              <a:rPr lang="is-IS" dirty="0" smtClean="0"/>
              <a:t>… </a:t>
            </a:r>
            <a:endParaRPr lang="en-US" dirty="0"/>
          </a:p>
        </p:txBody>
      </p:sp>
      <p:sp>
        <p:nvSpPr>
          <p:cNvPr id="3" name="Content Placeholder 2"/>
          <p:cNvSpPr>
            <a:spLocks noGrp="1"/>
          </p:cNvSpPr>
          <p:nvPr>
            <p:ph idx="1"/>
          </p:nvPr>
        </p:nvSpPr>
        <p:spPr/>
        <p:txBody>
          <a:bodyPr/>
          <a:lstStyle/>
          <a:p>
            <a:r>
              <a:rPr lang="is-IS" dirty="0" smtClean="0"/>
              <a:t>A </a:t>
            </a:r>
            <a:r>
              <a:rPr lang="is-IS" b="1" dirty="0" smtClean="0">
                <a:solidFill>
                  <a:schemeClr val="accent6">
                    <a:lumMod val="75000"/>
                  </a:schemeClr>
                </a:solidFill>
              </a:rPr>
              <a:t>Distributed </a:t>
            </a:r>
            <a:r>
              <a:rPr lang="is-IS" b="1" dirty="0">
                <a:solidFill>
                  <a:schemeClr val="accent6">
                    <a:lumMod val="75000"/>
                  </a:schemeClr>
                </a:solidFill>
              </a:rPr>
              <a:t>System </a:t>
            </a:r>
            <a:r>
              <a:rPr lang="is-IS" b="1" dirty="0" smtClean="0">
                <a:solidFill>
                  <a:schemeClr val="accent6">
                    <a:lumMod val="75000"/>
                  </a:schemeClr>
                </a:solidFill>
              </a:rPr>
              <a:t>(DS) </a:t>
            </a:r>
            <a:r>
              <a:rPr lang="is-IS" dirty="0" smtClean="0"/>
              <a:t>is a collection </a:t>
            </a:r>
            <a:r>
              <a:rPr lang="is-IS" dirty="0"/>
              <a:t>of independent computers, interconnected via a network, which are able to coordinate on a task and appear to users as a single coherent system</a:t>
            </a:r>
            <a:r>
              <a:rPr lang="is-IS" dirty="0" smtClean="0"/>
              <a:t>.</a:t>
            </a:r>
          </a:p>
          <a:p>
            <a:endParaRPr lang="is-IS" dirty="0"/>
          </a:p>
          <a:p>
            <a:r>
              <a:rPr lang="is-IS" dirty="0" smtClean="0"/>
              <a:t>Some of the characterisitic of as DS are:</a:t>
            </a:r>
          </a:p>
          <a:p>
            <a:pPr lvl="1"/>
            <a:r>
              <a:rPr lang="is-IS" dirty="0" smtClean="0"/>
              <a:t>Concurrency – execution in parallel is the norm</a:t>
            </a:r>
          </a:p>
          <a:p>
            <a:pPr lvl="1"/>
            <a:r>
              <a:rPr lang="is-IS" dirty="0" smtClean="0"/>
              <a:t>No global clock – no synchronized clock</a:t>
            </a:r>
          </a:p>
          <a:p>
            <a:pPr lvl="1"/>
            <a:r>
              <a:rPr lang="is-IS" dirty="0" smtClean="0"/>
              <a:t>Message passing – computers need to communicate via message passing</a:t>
            </a:r>
          </a:p>
          <a:p>
            <a:pPr lvl="1"/>
            <a:r>
              <a:rPr lang="is-IS" dirty="0" smtClean="0"/>
              <a:t>Independent failiers – failure of one node in the DS, should not affect the system</a:t>
            </a:r>
          </a:p>
          <a:p>
            <a:pPr lvl="1"/>
            <a:endParaRPr lang="is-IS" dirty="0"/>
          </a:p>
          <a:p>
            <a:r>
              <a:rPr lang="en-US" dirty="0" smtClean="0"/>
              <a:t>The World Wide Web (WWW) is a distributed system of web servers and web browsers (and we will use the WWW as a example of a DS going forward).</a:t>
            </a:r>
            <a:endParaRPr lang="en-US" dirty="0"/>
          </a:p>
        </p:txBody>
      </p:sp>
    </p:spTree>
    <p:extLst>
      <p:ext uri="{BB962C8B-B14F-4D97-AF65-F5344CB8AC3E}">
        <p14:creationId xmlns:p14="http://schemas.microsoft.com/office/powerpoint/2010/main" val="1617138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Internet Layer</a:t>
            </a:r>
            <a:endParaRPr lang="en-US" dirty="0"/>
          </a:p>
        </p:txBody>
      </p:sp>
      <p:sp>
        <p:nvSpPr>
          <p:cNvPr id="3" name="Content Placeholder 2"/>
          <p:cNvSpPr>
            <a:spLocks noGrp="1"/>
          </p:cNvSpPr>
          <p:nvPr>
            <p:ph idx="1"/>
          </p:nvPr>
        </p:nvSpPr>
        <p:spPr>
          <a:xfrm>
            <a:off x="609600" y="1600200"/>
            <a:ext cx="9011478" cy="4876800"/>
          </a:xfrm>
        </p:spPr>
        <p:txBody>
          <a:bodyPr>
            <a:normAutofit lnSpcReduction="10000"/>
          </a:bodyPr>
          <a:lstStyle/>
          <a:p>
            <a:r>
              <a:rPr lang="en-US" dirty="0" smtClean="0"/>
              <a:t>The internet layer (sometimes also called the IP Layer) routes packets between communication partners across networks. </a:t>
            </a:r>
          </a:p>
          <a:p>
            <a:endParaRPr lang="en-US" dirty="0"/>
          </a:p>
          <a:p>
            <a:r>
              <a:rPr lang="en-US" dirty="0"/>
              <a:t>Every device connected to the Internet has an IP address, which is a numeric code that is meant to uniquely identify it.</a:t>
            </a:r>
          </a:p>
          <a:p>
            <a:endParaRPr lang="en-US" dirty="0"/>
          </a:p>
          <a:p>
            <a:r>
              <a:rPr lang="en-US" dirty="0"/>
              <a:t>Your IP address will generally be assigned to you by your Internet Service Provider (ISP). </a:t>
            </a:r>
          </a:p>
          <a:p>
            <a:pPr lvl="1"/>
            <a:r>
              <a:rPr lang="en-US" dirty="0"/>
              <a:t>In organizations, large and small, purchasing extra IP addresses from the ISP is not cost effective. </a:t>
            </a:r>
          </a:p>
          <a:p>
            <a:pPr lvl="1"/>
            <a:r>
              <a:rPr lang="en-US" dirty="0"/>
              <a:t>In a local network, computers can share a single IP address between them. </a:t>
            </a:r>
          </a:p>
          <a:p>
            <a:pPr lvl="1"/>
            <a:r>
              <a:rPr lang="en-US" dirty="0"/>
              <a:t>The router, which has a static address, can delegate dynamic IP address to the devices connected to it. </a:t>
            </a:r>
          </a:p>
          <a:p>
            <a:endParaRPr lang="en-US" dirty="0" smtClean="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3197" y="533400"/>
            <a:ext cx="2888803" cy="4152284"/>
          </a:xfrm>
          <a:prstGeom prst="rect">
            <a:avLst/>
          </a:prstGeom>
        </p:spPr>
      </p:pic>
    </p:spTree>
    <p:extLst>
      <p:ext uri="{BB962C8B-B14F-4D97-AF65-F5344CB8AC3E}">
        <p14:creationId xmlns:p14="http://schemas.microsoft.com/office/powerpoint/2010/main" val="559155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a:t>
            </a:r>
            <a:endParaRPr lang="en-US" dirty="0"/>
          </a:p>
        </p:txBody>
      </p:sp>
      <p:sp>
        <p:nvSpPr>
          <p:cNvPr id="3" name="Content Placeholder 2"/>
          <p:cNvSpPr>
            <a:spLocks noGrp="1"/>
          </p:cNvSpPr>
          <p:nvPr>
            <p:ph idx="1"/>
          </p:nvPr>
        </p:nvSpPr>
        <p:spPr/>
        <p:txBody>
          <a:bodyPr>
            <a:normAutofit/>
          </a:bodyPr>
          <a:lstStyle/>
          <a:p>
            <a:r>
              <a:rPr lang="en-US" b="1" dirty="0" smtClean="0">
                <a:solidFill>
                  <a:schemeClr val="accent1"/>
                </a:solidFill>
              </a:rPr>
              <a:t>IPv4</a:t>
            </a:r>
            <a:r>
              <a:rPr lang="en-US" b="1" dirty="0" smtClean="0"/>
              <a:t> </a:t>
            </a:r>
            <a:r>
              <a:rPr lang="en-US" dirty="0" smtClean="0"/>
              <a:t>addresses are the IP addresses from the original TCP/IP protocol. </a:t>
            </a:r>
          </a:p>
          <a:p>
            <a:endParaRPr lang="en-US" dirty="0" smtClean="0"/>
          </a:p>
          <a:p>
            <a:pPr lvl="1"/>
            <a:r>
              <a:rPr lang="en-US" dirty="0" smtClean="0"/>
              <a:t>In IPv4, 12 numbers are used (implemented as four 8-bit integers), written with a dot between each integer. </a:t>
            </a:r>
          </a:p>
          <a:p>
            <a:pPr lvl="1"/>
            <a:r>
              <a:rPr lang="en-US" dirty="0" smtClean="0"/>
              <a:t>Since an unsigned </a:t>
            </a:r>
            <a:r>
              <a:rPr lang="en-US" dirty="0" smtClean="0">
                <a:solidFill>
                  <a:schemeClr val="accent1"/>
                </a:solidFill>
              </a:rPr>
              <a:t>8-bit integer's </a:t>
            </a:r>
            <a:r>
              <a:rPr lang="en-US" dirty="0" smtClean="0"/>
              <a:t>maximum value is </a:t>
            </a:r>
            <a:r>
              <a:rPr lang="en-US" dirty="0" smtClean="0">
                <a:solidFill>
                  <a:schemeClr val="accent1"/>
                </a:solidFill>
              </a:rPr>
              <a:t>255</a:t>
            </a:r>
            <a:r>
              <a:rPr lang="en-US" dirty="0" smtClean="0"/>
              <a:t>, four integers together can encode approximately </a:t>
            </a:r>
            <a:r>
              <a:rPr lang="en-US" dirty="0" smtClean="0">
                <a:solidFill>
                  <a:schemeClr val="accent1"/>
                </a:solidFill>
              </a:rPr>
              <a:t>4.2 billion </a:t>
            </a:r>
            <a:r>
              <a:rPr lang="en-US" dirty="0" smtClean="0"/>
              <a:t>unique IP addresses.</a:t>
            </a:r>
          </a:p>
          <a:p>
            <a:pPr lvl="1"/>
            <a:endParaRPr lang="en-US" dirty="0" smtClean="0"/>
          </a:p>
          <a:p>
            <a:r>
              <a:rPr lang="en-US" b="1" dirty="0" smtClean="0">
                <a:solidFill>
                  <a:schemeClr val="accent6">
                    <a:lumMod val="75000"/>
                  </a:schemeClr>
                </a:solidFill>
              </a:rPr>
              <a:t>IPv6</a:t>
            </a:r>
            <a:r>
              <a:rPr lang="en-US" dirty="0"/>
              <a:t> </a:t>
            </a:r>
            <a:r>
              <a:rPr lang="en-US" dirty="0" smtClean="0"/>
              <a:t>is newer version of IP addresses.</a:t>
            </a:r>
          </a:p>
          <a:p>
            <a:pPr lvl="1"/>
            <a:r>
              <a:rPr lang="en-US" dirty="0" smtClean="0"/>
              <a:t>It  </a:t>
            </a:r>
            <a:r>
              <a:rPr lang="en-US" dirty="0"/>
              <a:t>uses eight </a:t>
            </a:r>
            <a:r>
              <a:rPr lang="en-US" b="1" dirty="0">
                <a:solidFill>
                  <a:schemeClr val="accent6"/>
                </a:solidFill>
              </a:rPr>
              <a:t>16-bit</a:t>
            </a:r>
            <a:r>
              <a:rPr lang="en-US" dirty="0"/>
              <a:t> integers for </a:t>
            </a:r>
            <a:r>
              <a:rPr lang="en-US" b="1" dirty="0">
                <a:solidFill>
                  <a:schemeClr val="accent6"/>
                </a:solidFill>
              </a:rPr>
              <a:t>2</a:t>
            </a:r>
            <a:r>
              <a:rPr lang="en-US" b="1" baseline="30000" dirty="0">
                <a:solidFill>
                  <a:schemeClr val="accent6"/>
                </a:solidFill>
              </a:rPr>
              <a:t>128</a:t>
            </a:r>
            <a:r>
              <a:rPr lang="en-US" b="1" dirty="0">
                <a:solidFill>
                  <a:schemeClr val="accent4"/>
                </a:solidFill>
              </a:rPr>
              <a:t> </a:t>
            </a:r>
            <a:r>
              <a:rPr lang="en-US" dirty="0"/>
              <a:t>unique addresses, over a billion billion times the number in </a:t>
            </a:r>
            <a:r>
              <a:rPr lang="en-US" dirty="0">
                <a:solidFill>
                  <a:schemeClr val="accent6">
                    <a:lumMod val="75000"/>
                  </a:schemeClr>
                </a:solidFill>
              </a:rPr>
              <a:t>IPv4</a:t>
            </a:r>
            <a:r>
              <a:rPr lang="en-US" dirty="0"/>
              <a:t>. </a:t>
            </a:r>
            <a:endParaRPr lang="en-US" dirty="0" smtClean="0"/>
          </a:p>
          <a:p>
            <a:pPr lvl="1"/>
            <a:r>
              <a:rPr lang="en-US" dirty="0" smtClean="0"/>
              <a:t>These </a:t>
            </a:r>
            <a:r>
              <a:rPr lang="en-US" dirty="0"/>
              <a:t>16-bit integers are normally written in hexadecimal, due to their longer length. </a:t>
            </a:r>
          </a:p>
          <a:p>
            <a:pPr lvl="1"/>
            <a:endParaRPr lang="en-US" dirty="0"/>
          </a:p>
          <a:p>
            <a:pPr lvl="1"/>
            <a:endParaRPr lang="en-US" dirty="0"/>
          </a:p>
        </p:txBody>
      </p:sp>
    </p:spTree>
    <p:extLst>
      <p:ext uri="{BB962C8B-B14F-4D97-AF65-F5344CB8AC3E}">
        <p14:creationId xmlns:p14="http://schemas.microsoft.com/office/powerpoint/2010/main" val="65033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050" name="Object 2"/>
          <p:cNvGraphicFramePr>
            <a:graphicFrameLocks noChangeAspect="1"/>
          </p:cNvGraphicFramePr>
          <p:nvPr>
            <p:extLst>
              <p:ext uri="{D42A27DB-BD31-4B8C-83A1-F6EECF244321}">
                <p14:modId xmlns:p14="http://schemas.microsoft.com/office/powerpoint/2010/main" val="1368374096"/>
              </p:ext>
            </p:extLst>
          </p:nvPr>
        </p:nvGraphicFramePr>
        <p:xfrm>
          <a:off x="938402" y="1144622"/>
          <a:ext cx="10368199" cy="4341778"/>
        </p:xfrm>
        <a:graphic>
          <a:graphicData uri="http://schemas.openxmlformats.org/presentationml/2006/ole">
            <mc:AlternateContent xmlns:mc="http://schemas.openxmlformats.org/markup-compatibility/2006">
              <mc:Choice xmlns:v="urn:schemas-microsoft-com:vml" Requires="v">
                <p:oleObj spid="_x0000_s4114" name="Visio" r:id="rId3" imgW="6448343" imgH="2699966" progId="Visio.Drawing.11">
                  <p:embed/>
                </p:oleObj>
              </mc:Choice>
              <mc:Fallback>
                <p:oleObj name="Visio" r:id="rId3" imgW="6448343" imgH="269996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402" y="1144622"/>
                        <a:ext cx="10368199" cy="434177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65224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Layer</a:t>
            </a:r>
            <a:endParaRPr lang="en-US" dirty="0"/>
          </a:p>
        </p:txBody>
      </p:sp>
      <p:sp>
        <p:nvSpPr>
          <p:cNvPr id="3" name="Content Placeholder 2"/>
          <p:cNvSpPr>
            <a:spLocks noGrp="1"/>
          </p:cNvSpPr>
          <p:nvPr>
            <p:ph idx="1"/>
          </p:nvPr>
        </p:nvSpPr>
        <p:spPr>
          <a:xfrm>
            <a:off x="431800" y="1981200"/>
            <a:ext cx="10668000" cy="4876800"/>
          </a:xfrm>
        </p:spPr>
        <p:txBody>
          <a:bodyPr>
            <a:normAutofit lnSpcReduction="10000"/>
          </a:bodyPr>
          <a:lstStyle/>
          <a:p>
            <a:r>
              <a:rPr lang="en-US" dirty="0" smtClean="0"/>
              <a:t>The </a:t>
            </a:r>
            <a:r>
              <a:rPr lang="en-US" b="1" dirty="0" smtClean="0">
                <a:solidFill>
                  <a:schemeClr val="accent1"/>
                </a:solidFill>
              </a:rPr>
              <a:t>transport layer</a:t>
            </a:r>
            <a:r>
              <a:rPr lang="en-US" dirty="0" smtClean="0">
                <a:solidFill>
                  <a:schemeClr val="accent1"/>
                </a:solidFill>
              </a:rPr>
              <a:t> </a:t>
            </a:r>
            <a:r>
              <a:rPr lang="en-US" dirty="0" smtClean="0"/>
              <a:t>ensures transmissions                                                   arrive, in order, and without error.  </a:t>
            </a:r>
          </a:p>
          <a:p>
            <a:endParaRPr lang="en-US" dirty="0" smtClean="0"/>
          </a:p>
          <a:p>
            <a:r>
              <a:rPr lang="en-US" dirty="0" smtClean="0"/>
              <a:t>This is accomplished through a few mechanisms. </a:t>
            </a:r>
          </a:p>
          <a:p>
            <a:endParaRPr lang="en-US" dirty="0" smtClean="0"/>
          </a:p>
          <a:p>
            <a:pPr lvl="1"/>
            <a:r>
              <a:rPr lang="en-US" dirty="0" smtClean="0"/>
              <a:t>First, the data is broken into packets formatting according to the </a:t>
            </a:r>
            <a:r>
              <a:rPr lang="en-US" b="1" dirty="0" smtClean="0">
                <a:solidFill>
                  <a:schemeClr val="accent1"/>
                </a:solidFill>
              </a:rPr>
              <a:t>Transmission Control Protocol</a:t>
            </a:r>
            <a:r>
              <a:rPr lang="en-US" dirty="0" smtClean="0">
                <a:solidFill>
                  <a:schemeClr val="accent1"/>
                </a:solidFill>
              </a:rPr>
              <a:t> </a:t>
            </a:r>
            <a:r>
              <a:rPr lang="en-US" dirty="0" smtClean="0"/>
              <a:t>(</a:t>
            </a:r>
            <a:r>
              <a:rPr lang="en-US" b="1" dirty="0" smtClean="0">
                <a:solidFill>
                  <a:schemeClr val="accent1"/>
                </a:solidFill>
              </a:rPr>
              <a:t>TCP</a:t>
            </a:r>
            <a:r>
              <a:rPr lang="en-US" dirty="0" smtClean="0"/>
              <a:t>). </a:t>
            </a:r>
          </a:p>
          <a:p>
            <a:pPr lvl="1"/>
            <a:endParaRPr lang="en-US" dirty="0" smtClean="0"/>
          </a:p>
          <a:p>
            <a:pPr lvl="1"/>
            <a:r>
              <a:rPr lang="en-US" dirty="0" smtClean="0"/>
              <a:t>Secondly</a:t>
            </a:r>
            <a:r>
              <a:rPr lang="en-US" dirty="0"/>
              <a:t>, each packet is acknowledged back to the sender so in the event of a lost packet, the transmitter will realize a packet has been lost since no ACK arrived for that packet. </a:t>
            </a:r>
          </a:p>
          <a:p>
            <a:pPr lvl="1"/>
            <a:endParaRPr lang="en-US" dirty="0" smtClean="0"/>
          </a:p>
          <a:p>
            <a:pPr lvl="1"/>
            <a:r>
              <a:rPr lang="en-US" dirty="0" smtClean="0"/>
              <a:t>That </a:t>
            </a:r>
            <a:r>
              <a:rPr lang="en-US" dirty="0"/>
              <a:t>packet is retransmitted, and although out of order, is reordered at the destination. </a:t>
            </a:r>
          </a:p>
          <a:p>
            <a:endParaRPr lang="en-US" dirty="0" smtClean="0"/>
          </a:p>
        </p:txBody>
      </p:sp>
      <p:pic>
        <p:nvPicPr>
          <p:cNvPr id="4" name="Picture 3"/>
          <p:cNvPicPr>
            <a:picLocks noChangeAspect="1"/>
          </p:cNvPicPr>
          <p:nvPr/>
        </p:nvPicPr>
        <p:blipFill>
          <a:blip r:embed="rId3"/>
          <a:stretch>
            <a:fillRect/>
          </a:stretch>
        </p:blipFill>
        <p:spPr>
          <a:xfrm>
            <a:off x="6824991" y="533400"/>
            <a:ext cx="5163548" cy="2489200"/>
          </a:xfrm>
          <a:prstGeom prst="rect">
            <a:avLst/>
          </a:prstGeom>
        </p:spPr>
      </p:pic>
    </p:spTree>
    <p:extLst>
      <p:ext uri="{BB962C8B-B14F-4D97-AF65-F5344CB8AC3E}">
        <p14:creationId xmlns:p14="http://schemas.microsoft.com/office/powerpoint/2010/main" val="306827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vs UDP</a:t>
            </a:r>
            <a:endParaRPr lang="en-US" dirty="0"/>
          </a:p>
        </p:txBody>
      </p:sp>
      <p:sp>
        <p:nvSpPr>
          <p:cNvPr id="3" name="Content Placeholder 2"/>
          <p:cNvSpPr>
            <a:spLocks noGrp="1"/>
          </p:cNvSpPr>
          <p:nvPr>
            <p:ph idx="1"/>
          </p:nvPr>
        </p:nvSpPr>
        <p:spPr/>
        <p:txBody>
          <a:bodyPr>
            <a:normAutofit/>
          </a:bodyPr>
          <a:lstStyle/>
          <a:p>
            <a:r>
              <a:rPr lang="en-US" b="1" dirty="0">
                <a:solidFill>
                  <a:schemeClr val="tx2"/>
                </a:solidFill>
              </a:rPr>
              <a:t>TCP (Transmission Control Protocol) </a:t>
            </a:r>
            <a:r>
              <a:rPr lang="en-US" dirty="0"/>
              <a:t>– Protocol built upon the IP networking protocol, which supports sequenced, reliable, two-way transmission over a connection (or session, stream) between two sockets </a:t>
            </a:r>
          </a:p>
          <a:p>
            <a:endParaRPr lang="en-US" dirty="0" smtClean="0"/>
          </a:p>
          <a:p>
            <a:r>
              <a:rPr lang="en-US" b="1" dirty="0" smtClean="0">
                <a:solidFill>
                  <a:schemeClr val="tx2"/>
                </a:solidFill>
              </a:rPr>
              <a:t>UDP </a:t>
            </a:r>
            <a:r>
              <a:rPr lang="en-US" b="1" dirty="0">
                <a:solidFill>
                  <a:schemeClr val="tx2"/>
                </a:solidFill>
              </a:rPr>
              <a:t>(User Datagram Protocol) </a:t>
            </a:r>
            <a:r>
              <a:rPr lang="en-US" dirty="0"/>
              <a:t>– Also protocol built on top of IP. Supports best-effort, transmission of single </a:t>
            </a:r>
            <a:r>
              <a:rPr lang="en-US" dirty="0" smtClean="0"/>
              <a:t>datagrams</a:t>
            </a:r>
          </a:p>
          <a:p>
            <a:endParaRPr lang="en-US" dirty="0"/>
          </a:p>
          <a:p>
            <a:r>
              <a:rPr lang="en-US" dirty="0" smtClean="0"/>
              <a:t>Use</a:t>
            </a:r>
            <a:r>
              <a:rPr lang="en-US" dirty="0"/>
              <a:t>: </a:t>
            </a:r>
          </a:p>
          <a:p>
            <a:pPr lvl="1"/>
            <a:r>
              <a:rPr lang="en-US" dirty="0" smtClean="0"/>
              <a:t>TCP </a:t>
            </a:r>
            <a:r>
              <a:rPr lang="en-US" dirty="0"/>
              <a:t>when you need reliability, but when performance of setting up connection is not a huge (e.g., file transmission, a lock service) </a:t>
            </a:r>
          </a:p>
          <a:p>
            <a:pPr lvl="1"/>
            <a:r>
              <a:rPr lang="en-US" dirty="0" smtClean="0"/>
              <a:t>UDP </a:t>
            </a:r>
            <a:r>
              <a:rPr lang="en-US" dirty="0"/>
              <a:t>when it’s OK to lose, re-order, or duplicate messages, but you want low latency (e.g., online games, messaging, games)</a:t>
            </a:r>
          </a:p>
        </p:txBody>
      </p:sp>
    </p:spTree>
    <p:extLst>
      <p:ext uri="{BB962C8B-B14F-4D97-AF65-F5344CB8AC3E}">
        <p14:creationId xmlns:p14="http://schemas.microsoft.com/office/powerpoint/2010/main" val="1961181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Layer</a:t>
            </a:r>
            <a:endParaRPr lang="en-US" dirty="0"/>
          </a:p>
        </p:txBody>
      </p:sp>
      <p:sp>
        <p:nvSpPr>
          <p:cNvPr id="3" name="Content Placeholder 2"/>
          <p:cNvSpPr>
            <a:spLocks noGrp="1"/>
          </p:cNvSpPr>
          <p:nvPr>
            <p:ph idx="1"/>
          </p:nvPr>
        </p:nvSpPr>
        <p:spPr/>
        <p:txBody>
          <a:bodyPr/>
          <a:lstStyle/>
          <a:p>
            <a:r>
              <a:rPr lang="en-US" dirty="0" smtClean="0"/>
              <a:t>With the </a:t>
            </a:r>
            <a:r>
              <a:rPr lang="en-US" b="1" dirty="0" smtClean="0">
                <a:solidFill>
                  <a:schemeClr val="accent1"/>
                </a:solidFill>
              </a:rPr>
              <a:t>application layer</a:t>
            </a:r>
            <a:r>
              <a:rPr lang="en-US" dirty="0" smtClean="0"/>
              <a:t>, we are the level of protocols familiar to most web developers.  </a:t>
            </a:r>
          </a:p>
          <a:p>
            <a:endParaRPr lang="en-US" dirty="0" smtClean="0"/>
          </a:p>
          <a:p>
            <a:r>
              <a:rPr lang="en-US" dirty="0" smtClean="0"/>
              <a:t>Application layer protocols implement process-to-process communication and are at a higher level of abstraction in comparison to the low-level packet and IP addresses protocols in the layers below it.</a:t>
            </a:r>
          </a:p>
          <a:p>
            <a:endParaRPr lang="en-US" dirty="0" smtClean="0"/>
          </a:p>
          <a:p>
            <a:r>
              <a:rPr lang="en-US" dirty="0" smtClean="0"/>
              <a:t>Examples: HTPP, SSH, FTP, DNS, POP, SMTP.</a:t>
            </a:r>
            <a:endParaRPr lang="en-US" dirty="0"/>
          </a:p>
        </p:txBody>
      </p:sp>
    </p:spTree>
    <p:extLst>
      <p:ext uri="{BB962C8B-B14F-4D97-AF65-F5344CB8AC3E}">
        <p14:creationId xmlns:p14="http://schemas.microsoft.com/office/powerpoint/2010/main" val="4164666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3785"/>
            <a:ext cx="10972800" cy="990600"/>
          </a:xfrm>
        </p:spPr>
        <p:txBody>
          <a:bodyPr/>
          <a:lstStyle/>
          <a:p>
            <a:r>
              <a:rPr lang="en-US" dirty="0" smtClean="0"/>
              <a:t>What happens when you navigate to a URL?</a:t>
            </a:r>
            <a:endParaRPr lang="en-US" dirty="0"/>
          </a:p>
        </p:txBody>
      </p:sp>
      <p:sp>
        <p:nvSpPr>
          <p:cNvPr id="3" name="Content Placeholder 2"/>
          <p:cNvSpPr>
            <a:spLocks noGrp="1"/>
          </p:cNvSpPr>
          <p:nvPr>
            <p:ph idx="1"/>
          </p:nvPr>
        </p:nvSpPr>
        <p:spPr/>
        <p:txBody>
          <a:bodyPr/>
          <a:lstStyle/>
          <a:p>
            <a:r>
              <a:rPr lang="en-US" dirty="0" smtClean="0"/>
              <a:t>We will concentrate on the application layer and the communication that is made between the client and server when a URL is requested. </a:t>
            </a:r>
          </a:p>
          <a:p>
            <a:endParaRPr lang="en-US" dirty="0"/>
          </a:p>
          <a:p>
            <a:r>
              <a:rPr lang="en-US" dirty="0" smtClean="0"/>
              <a:t>Lets take a look at the sequence of events that take place when you visit a URL (like </a:t>
            </a:r>
            <a:r>
              <a:rPr lang="en-US" dirty="0" err="1" smtClean="0"/>
              <a:t>facebook.com</a:t>
            </a:r>
            <a:r>
              <a:rPr lang="en-US" dirty="0" smtClean="0"/>
              <a:t>)</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09777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 You enter a URL into a browser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1411" y="3228992"/>
            <a:ext cx="8451036" cy="1472854"/>
          </a:xfrm>
        </p:spPr>
      </p:pic>
      <p:sp>
        <p:nvSpPr>
          <p:cNvPr id="6" name="Content Placeholder 2"/>
          <p:cNvSpPr txBox="1">
            <a:spLocks/>
          </p:cNvSpPr>
          <p:nvPr/>
        </p:nvSpPr>
        <p:spPr>
          <a:xfrm>
            <a:off x="609600" y="1981200"/>
            <a:ext cx="10230131"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t>It all starts with you typing  a URL in the browser</a:t>
            </a:r>
          </a:p>
          <a:p>
            <a:endParaRPr lang="en-US" dirty="0" smtClean="0"/>
          </a:p>
          <a:p>
            <a:endParaRPr lang="en-US" dirty="0"/>
          </a:p>
        </p:txBody>
      </p:sp>
      <p:cxnSp>
        <p:nvCxnSpPr>
          <p:cNvPr id="8" name="Straight Arrow Connector 7"/>
          <p:cNvCxnSpPr/>
          <p:nvPr/>
        </p:nvCxnSpPr>
        <p:spPr>
          <a:xfrm flipH="1" flipV="1">
            <a:off x="4836695" y="4258659"/>
            <a:ext cx="240631" cy="1299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58189" y="5751095"/>
            <a:ext cx="8153514" cy="400110"/>
          </a:xfrm>
          <a:prstGeom prst="rect">
            <a:avLst/>
          </a:prstGeom>
          <a:noFill/>
        </p:spPr>
        <p:txBody>
          <a:bodyPr wrap="none" rtlCol="0">
            <a:spAutoFit/>
          </a:bodyPr>
          <a:lstStyle/>
          <a:p>
            <a:r>
              <a:rPr lang="en-US" sz="2000" dirty="0" smtClean="0"/>
              <a:t>Notice, I typed http://</a:t>
            </a:r>
            <a:r>
              <a:rPr lang="en-US" sz="2000" dirty="0" err="1" smtClean="0"/>
              <a:t>facebook.com</a:t>
            </a:r>
            <a:r>
              <a:rPr lang="en-US" sz="2000" dirty="0" smtClean="0"/>
              <a:t> instead of http://</a:t>
            </a:r>
            <a:r>
              <a:rPr lang="en-US" sz="2000" dirty="0" err="1" smtClean="0"/>
              <a:t>www.facebook.com</a:t>
            </a:r>
            <a:endParaRPr lang="en-US" sz="2000" dirty="0"/>
          </a:p>
        </p:txBody>
      </p:sp>
    </p:spTree>
    <p:extLst>
      <p:ext uri="{BB962C8B-B14F-4D97-AF65-F5344CB8AC3E}">
        <p14:creationId xmlns:p14="http://schemas.microsoft.com/office/powerpoint/2010/main" val="124251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 – Browser looks up IP via DNS server</a:t>
            </a:r>
            <a:endParaRPr lang="en-US" dirty="0"/>
          </a:p>
        </p:txBody>
      </p:sp>
      <p:sp>
        <p:nvSpPr>
          <p:cNvPr id="3" name="Content Placeholder 2"/>
          <p:cNvSpPr>
            <a:spLocks noGrp="1"/>
          </p:cNvSpPr>
          <p:nvPr>
            <p:ph idx="1"/>
          </p:nvPr>
        </p:nvSpPr>
        <p:spPr>
          <a:xfrm>
            <a:off x="486770" y="1743257"/>
            <a:ext cx="5401456" cy="4876800"/>
          </a:xfrm>
        </p:spPr>
        <p:txBody>
          <a:bodyPr/>
          <a:lstStyle/>
          <a:p>
            <a:r>
              <a:rPr lang="en-US" sz="2000" dirty="0" smtClean="0"/>
              <a:t>As elegant as IP addresses may be, we do not enjoy having to recall long strings of numbers.</a:t>
            </a:r>
          </a:p>
          <a:p>
            <a:endParaRPr lang="en-US" sz="2000" dirty="0" smtClean="0"/>
          </a:p>
          <a:p>
            <a:r>
              <a:rPr lang="en-US" sz="2000" dirty="0" smtClean="0"/>
              <a:t>Instead of IP addresses, we use the </a:t>
            </a:r>
            <a:r>
              <a:rPr lang="en-US" sz="2000" dirty="0" smtClean="0">
                <a:solidFill>
                  <a:schemeClr val="accent2"/>
                </a:solidFill>
              </a:rPr>
              <a:t>Domain Name System (DNS) </a:t>
            </a:r>
            <a:r>
              <a:rPr lang="en-US" sz="2000" dirty="0" smtClean="0"/>
              <a:t>to lookup the the IP address associated with a given domain.</a:t>
            </a:r>
          </a:p>
          <a:p>
            <a:endParaRPr lang="en-US" sz="2000" dirty="0"/>
          </a:p>
          <a:p>
            <a:r>
              <a:rPr lang="en-US" sz="2000" dirty="0" smtClean="0"/>
              <a:t>Also, by separating IP from domain name, a site can move to a different location without changing its name. </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2498" y="806181"/>
            <a:ext cx="2398427" cy="1009864"/>
          </a:xfrm>
          <a:prstGeom prst="rect">
            <a:avLst/>
          </a:prstGeom>
        </p:spPr>
      </p:pic>
      <p:pic>
        <p:nvPicPr>
          <p:cNvPr id="9" name="Picture 8" descr="T:\CompSci\Research\web development textbook\manuscript\misc-images\testers\Figure01-25.png"/>
          <p:cNvPicPr>
            <a:picLocks noChangeAspect="1" noChangeArrowheads="1"/>
          </p:cNvPicPr>
          <p:nvPr/>
        </p:nvPicPr>
        <p:blipFill>
          <a:blip r:embed="rId4" cstate="print"/>
          <a:srcRect/>
          <a:stretch>
            <a:fillRect/>
          </a:stretch>
        </p:blipFill>
        <p:spPr bwMode="auto">
          <a:xfrm>
            <a:off x="6385569" y="2553423"/>
            <a:ext cx="5196831" cy="3923577"/>
          </a:xfrm>
          <a:prstGeom prst="rect">
            <a:avLst/>
          </a:prstGeom>
          <a:noFill/>
        </p:spPr>
      </p:pic>
    </p:spTree>
    <p:extLst>
      <p:ext uri="{BB962C8B-B14F-4D97-AF65-F5344CB8AC3E}">
        <p14:creationId xmlns:p14="http://schemas.microsoft.com/office/powerpoint/2010/main" val="71822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6920"/>
            <a:ext cx="10972800" cy="990600"/>
          </a:xfrm>
        </p:spPr>
        <p:txBody>
          <a:bodyPr/>
          <a:lstStyle/>
          <a:p>
            <a:r>
              <a:rPr lang="en-US" dirty="0" smtClean="0"/>
              <a:t>Domain Levels</a:t>
            </a:r>
            <a:endParaRPr lang="en-US" dirty="0"/>
          </a:p>
        </p:txBody>
      </p:sp>
      <p:graphicFrame>
        <p:nvGraphicFramePr>
          <p:cNvPr id="219138" name="Object 2"/>
          <p:cNvGraphicFramePr>
            <a:graphicFrameLocks noChangeAspect="1"/>
          </p:cNvGraphicFramePr>
          <p:nvPr>
            <p:extLst/>
          </p:nvPr>
        </p:nvGraphicFramePr>
        <p:xfrm>
          <a:off x="2438400" y="1295400"/>
          <a:ext cx="6904093" cy="5157936"/>
        </p:xfrm>
        <a:graphic>
          <a:graphicData uri="http://schemas.openxmlformats.org/presentationml/2006/ole">
            <mc:AlternateContent xmlns:mc="http://schemas.openxmlformats.org/markup-compatibility/2006">
              <mc:Choice xmlns:v="urn:schemas-microsoft-com:vml" Requires="v">
                <p:oleObj spid="_x0000_s1048" name="Visio" r:id="rId3" imgW="5988037" imgH="4472832" progId="Visio.Drawing.11">
                  <p:embed/>
                </p:oleObj>
              </mc:Choice>
              <mc:Fallback>
                <p:oleObj name="Visio" r:id="rId3" imgW="5988037" imgH="44728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295400"/>
                        <a:ext cx="6904093" cy="5157936"/>
                      </a:xfrm>
                      <a:prstGeom prst="rect">
                        <a:avLst/>
                      </a:prstGeom>
                      <a:noFill/>
                      <a:ln>
                        <a:noFill/>
                      </a:ln>
                      <a:effectLst/>
                      <a:extLst/>
                    </p:spPr>
                  </p:pic>
                </p:oleObj>
              </mc:Fallback>
            </mc:AlternateContent>
          </a:graphicData>
        </a:graphic>
      </p:graphicFrame>
      <p:sp>
        <p:nvSpPr>
          <p:cNvPr id="4" name="TextBox 3"/>
          <p:cNvSpPr txBox="1"/>
          <p:nvPr/>
        </p:nvSpPr>
        <p:spPr>
          <a:xfrm>
            <a:off x="8134066" y="695235"/>
            <a:ext cx="3788217" cy="1477328"/>
          </a:xfrm>
          <a:prstGeom prst="rect">
            <a:avLst/>
          </a:prstGeom>
          <a:noFill/>
        </p:spPr>
        <p:txBody>
          <a:bodyPr wrap="none" rtlCol="0">
            <a:spAutoFit/>
          </a:bodyPr>
          <a:lstStyle/>
          <a:p>
            <a:pPr algn="ctr"/>
            <a:r>
              <a:rPr lang="en-US" dirty="0" smtClean="0"/>
              <a:t>TLD</a:t>
            </a:r>
          </a:p>
          <a:p>
            <a:r>
              <a:rPr lang="en-US" b="1" dirty="0" smtClean="0"/>
              <a:t>Unrestricted: </a:t>
            </a:r>
            <a:r>
              <a:rPr lang="en-US" dirty="0" smtClean="0"/>
              <a:t>.com, </a:t>
            </a:r>
            <a:r>
              <a:rPr lang="en-US" dirty="0" err="1" smtClean="0"/>
              <a:t>.net</a:t>
            </a:r>
            <a:r>
              <a:rPr lang="en-US" dirty="0" smtClean="0"/>
              <a:t>, .org, .info</a:t>
            </a:r>
          </a:p>
          <a:p>
            <a:r>
              <a:rPr lang="en-US" b="1" dirty="0" smtClean="0"/>
              <a:t>Sponsored: </a:t>
            </a:r>
            <a:r>
              <a:rPr lang="en-US" dirty="0" smtClean="0"/>
              <a:t>.</a:t>
            </a:r>
            <a:r>
              <a:rPr lang="en-US" dirty="0" err="1" smtClean="0"/>
              <a:t>gov</a:t>
            </a:r>
            <a:r>
              <a:rPr lang="en-US" dirty="0" smtClean="0"/>
              <a:t>, .mil, .</a:t>
            </a:r>
            <a:r>
              <a:rPr lang="en-US" dirty="0" err="1" smtClean="0"/>
              <a:t>edu</a:t>
            </a:r>
            <a:endParaRPr lang="en-US" dirty="0" smtClean="0"/>
          </a:p>
          <a:p>
            <a:r>
              <a:rPr lang="en-US" b="1" dirty="0" smtClean="0"/>
              <a:t>Country Codes: </a:t>
            </a:r>
            <a:r>
              <a:rPr lang="en-US" dirty="0" smtClean="0"/>
              <a:t>.</a:t>
            </a:r>
            <a:r>
              <a:rPr lang="en-US" dirty="0" err="1" smtClean="0"/>
              <a:t>us,.ca</a:t>
            </a:r>
            <a:r>
              <a:rPr lang="en-US" dirty="0" smtClean="0"/>
              <a:t>, .</a:t>
            </a:r>
            <a:r>
              <a:rPr lang="en-US" dirty="0" err="1" smtClean="0"/>
              <a:t>uk</a:t>
            </a:r>
            <a:r>
              <a:rPr lang="en-US" dirty="0" smtClean="0"/>
              <a:t>, .au</a:t>
            </a:r>
          </a:p>
          <a:p>
            <a:endParaRPr lang="en-US" dirty="0"/>
          </a:p>
        </p:txBody>
      </p:sp>
    </p:spTree>
    <p:extLst>
      <p:ext uri="{BB962C8B-B14F-4D97-AF65-F5344CB8AC3E}">
        <p14:creationId xmlns:p14="http://schemas.microsoft.com/office/powerpoint/2010/main" val="61149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4252"/>
            <a:ext cx="10972800" cy="990600"/>
          </a:xfrm>
        </p:spPr>
        <p:txBody>
          <a:bodyPr/>
          <a:lstStyle/>
          <a:p>
            <a:r>
              <a:rPr lang="en-US" dirty="0" smtClean="0"/>
              <a:t>Challenges of DS</a:t>
            </a:r>
            <a:endParaRPr lang="en-US" dirty="0"/>
          </a:p>
        </p:txBody>
      </p:sp>
      <p:sp>
        <p:nvSpPr>
          <p:cNvPr id="3" name="Content Placeholder 2"/>
          <p:cNvSpPr>
            <a:spLocks noGrp="1"/>
          </p:cNvSpPr>
          <p:nvPr>
            <p:ph idx="1"/>
          </p:nvPr>
        </p:nvSpPr>
        <p:spPr/>
        <p:txBody>
          <a:bodyPr/>
          <a:lstStyle/>
          <a:p>
            <a:r>
              <a:rPr lang="en-US" dirty="0" smtClean="0">
                <a:solidFill>
                  <a:schemeClr val="accent6">
                    <a:lumMod val="75000"/>
                  </a:schemeClr>
                </a:solidFill>
              </a:rPr>
              <a:t>Heterogeneity</a:t>
            </a:r>
            <a:r>
              <a:rPr lang="en-US" dirty="0" smtClean="0"/>
              <a:t> – variety of programming lang., OS, networks, hardware, etc.</a:t>
            </a:r>
          </a:p>
          <a:p>
            <a:pPr lvl="1"/>
            <a:r>
              <a:rPr lang="en-US" dirty="0" smtClean="0"/>
              <a:t>One nice thing about the internet, it uses a standard internet protocol to connect all the computers. </a:t>
            </a:r>
          </a:p>
          <a:p>
            <a:pPr lvl="1"/>
            <a:endParaRPr lang="en-US" dirty="0"/>
          </a:p>
          <a:p>
            <a:r>
              <a:rPr lang="en-US" dirty="0" smtClean="0">
                <a:solidFill>
                  <a:schemeClr val="accent6">
                    <a:lumMod val="75000"/>
                  </a:schemeClr>
                </a:solidFill>
              </a:rPr>
              <a:t>Middleware</a:t>
            </a:r>
            <a:r>
              <a:rPr lang="en-US" dirty="0" smtClean="0"/>
              <a:t> – a software layer that masks the heterogeneity of the underlying network (Ex. CORBA, RMI)</a:t>
            </a:r>
          </a:p>
          <a:p>
            <a:endParaRPr lang="en-US" dirty="0"/>
          </a:p>
          <a:p>
            <a:r>
              <a:rPr lang="en-US" dirty="0" smtClean="0">
                <a:solidFill>
                  <a:schemeClr val="accent6">
                    <a:lumMod val="75000"/>
                  </a:schemeClr>
                </a:solidFill>
              </a:rPr>
              <a:t>Security</a:t>
            </a:r>
            <a:r>
              <a:rPr lang="en-US" dirty="0" smtClean="0"/>
              <a:t> – must consider confidentiality, integrity and availability of the data that is being shared across the DS. </a:t>
            </a:r>
          </a:p>
          <a:p>
            <a:endParaRPr lang="en-US" dirty="0"/>
          </a:p>
          <a:p>
            <a:r>
              <a:rPr lang="en-US" dirty="0" smtClean="0">
                <a:solidFill>
                  <a:schemeClr val="accent6">
                    <a:lumMod val="75000"/>
                  </a:schemeClr>
                </a:solidFill>
              </a:rPr>
              <a:t>Scalability</a:t>
            </a:r>
            <a:r>
              <a:rPr lang="en-US" dirty="0" smtClean="0"/>
              <a:t> – DS must scale with increasing number of resources (nodes connected to the network) and users.</a:t>
            </a:r>
          </a:p>
          <a:p>
            <a:endParaRPr lang="en-US" dirty="0"/>
          </a:p>
        </p:txBody>
      </p:sp>
    </p:spTree>
    <p:extLst>
      <p:ext uri="{BB962C8B-B14F-4D97-AF65-F5344CB8AC3E}">
        <p14:creationId xmlns:p14="http://schemas.microsoft.com/office/powerpoint/2010/main" val="19142252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5979"/>
            <a:ext cx="10972800" cy="990600"/>
          </a:xfrm>
        </p:spPr>
        <p:txBody>
          <a:bodyPr/>
          <a:lstStyle/>
          <a:p>
            <a:r>
              <a:rPr lang="en-US" dirty="0" smtClean="0"/>
              <a:t>Name Registration</a:t>
            </a:r>
            <a:endParaRPr lang="en-US" dirty="0"/>
          </a:p>
        </p:txBody>
      </p:sp>
      <p:sp>
        <p:nvSpPr>
          <p:cNvPr id="3" name="Content Placeholder 2"/>
          <p:cNvSpPr>
            <a:spLocks noGrp="1"/>
          </p:cNvSpPr>
          <p:nvPr>
            <p:ph idx="1"/>
          </p:nvPr>
        </p:nvSpPr>
        <p:spPr>
          <a:xfrm>
            <a:off x="609600" y="1600200"/>
            <a:ext cx="4167116" cy="4876800"/>
          </a:xfrm>
        </p:spPr>
        <p:txBody>
          <a:bodyPr>
            <a:normAutofit/>
          </a:bodyPr>
          <a:lstStyle/>
          <a:p>
            <a:r>
              <a:rPr lang="en-US" sz="2000" dirty="0" smtClean="0"/>
              <a:t>How are domain names assigned? </a:t>
            </a:r>
          </a:p>
          <a:p>
            <a:endParaRPr lang="en-US" sz="2000" dirty="0" smtClean="0"/>
          </a:p>
          <a:p>
            <a:r>
              <a:rPr lang="en-US" sz="2000" dirty="0" smtClean="0"/>
              <a:t>Special organizations or companies called </a:t>
            </a:r>
            <a:r>
              <a:rPr lang="en-US" sz="2000" b="1" dirty="0" smtClean="0">
                <a:solidFill>
                  <a:schemeClr val="accent1"/>
                </a:solidFill>
              </a:rPr>
              <a:t>domain name registrars</a:t>
            </a:r>
            <a:r>
              <a:rPr lang="en-US" sz="2000" dirty="0" smtClean="0"/>
              <a:t> manage the registration of domain names. </a:t>
            </a:r>
          </a:p>
          <a:p>
            <a:endParaRPr lang="en-US" sz="2000" dirty="0" smtClean="0"/>
          </a:p>
          <a:p>
            <a:r>
              <a:rPr lang="en-US" sz="2000" dirty="0" smtClean="0"/>
              <a:t>These domain name registrars are given permission to do so by the appropriate </a:t>
            </a:r>
            <a:r>
              <a:rPr lang="en-US" sz="2000" dirty="0" smtClean="0">
                <a:solidFill>
                  <a:schemeClr val="accent6"/>
                </a:solidFill>
              </a:rPr>
              <a:t>generic top-level domain (</a:t>
            </a:r>
            <a:r>
              <a:rPr lang="en-US" sz="2000" dirty="0" err="1" smtClean="0">
                <a:solidFill>
                  <a:schemeClr val="accent6"/>
                </a:solidFill>
              </a:rPr>
              <a:t>gTLD</a:t>
            </a:r>
            <a:r>
              <a:rPr lang="en-US" sz="2000" dirty="0" smtClean="0">
                <a:solidFill>
                  <a:schemeClr val="accent6"/>
                </a:solidFill>
              </a:rPr>
              <a:t>) </a:t>
            </a:r>
            <a:r>
              <a:rPr lang="en-US" sz="2000" dirty="0" smtClean="0"/>
              <a:t>registry and/or a </a:t>
            </a:r>
            <a:r>
              <a:rPr lang="en-US" sz="2000" dirty="0" smtClean="0">
                <a:solidFill>
                  <a:schemeClr val="accent6"/>
                </a:solidFill>
              </a:rPr>
              <a:t>country code top-level domain (</a:t>
            </a:r>
            <a:r>
              <a:rPr lang="en-US" sz="2000" dirty="0" err="1" smtClean="0">
                <a:solidFill>
                  <a:schemeClr val="accent6"/>
                </a:solidFill>
              </a:rPr>
              <a:t>ccTLD</a:t>
            </a:r>
            <a:r>
              <a:rPr lang="en-US" sz="2000" dirty="0" smtClean="0">
                <a:solidFill>
                  <a:schemeClr val="accent6"/>
                </a:solidFill>
              </a:rPr>
              <a:t>) </a:t>
            </a:r>
            <a:r>
              <a:rPr lang="en-US" sz="2000" dirty="0" smtClean="0"/>
              <a:t>registry.</a:t>
            </a:r>
            <a:endParaRPr lang="en-US" sz="2000" dirty="0"/>
          </a:p>
        </p:txBody>
      </p:sp>
      <p:pic>
        <p:nvPicPr>
          <p:cNvPr id="4" name="Picture 3" descr="T:\CompSci\Research\web development textbook\manuscript\misc-images\testers\Figure01-27.png"/>
          <p:cNvPicPr>
            <a:picLocks noChangeAspect="1" noChangeArrowheads="1"/>
          </p:cNvPicPr>
          <p:nvPr/>
        </p:nvPicPr>
        <p:blipFill>
          <a:blip r:embed="rId2" cstate="print"/>
          <a:srcRect/>
          <a:stretch>
            <a:fillRect/>
          </a:stretch>
        </p:blipFill>
        <p:spPr bwMode="auto">
          <a:xfrm>
            <a:off x="4976949" y="1143000"/>
            <a:ext cx="6605451" cy="5334000"/>
          </a:xfrm>
          <a:prstGeom prst="rect">
            <a:avLst/>
          </a:prstGeom>
          <a:noFill/>
        </p:spPr>
      </p:pic>
    </p:spTree>
    <p:extLst>
      <p:ext uri="{BB962C8B-B14F-4D97-AF65-F5344CB8AC3E}">
        <p14:creationId xmlns:p14="http://schemas.microsoft.com/office/powerpoint/2010/main" val="1062675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3275"/>
            <a:ext cx="10972800" cy="990600"/>
          </a:xfrm>
        </p:spPr>
        <p:txBody>
          <a:bodyPr/>
          <a:lstStyle/>
          <a:p>
            <a:r>
              <a:rPr lang="en-US" dirty="0" smtClean="0"/>
              <a:t>DNS Address Resolution</a:t>
            </a:r>
            <a:endParaRPr lang="en-US" dirty="0"/>
          </a:p>
        </p:txBody>
      </p:sp>
      <p:sp>
        <p:nvSpPr>
          <p:cNvPr id="3" name="Content Placeholder 2"/>
          <p:cNvSpPr>
            <a:spLocks noGrp="1"/>
          </p:cNvSpPr>
          <p:nvPr>
            <p:ph idx="1"/>
          </p:nvPr>
        </p:nvSpPr>
        <p:spPr/>
        <p:txBody>
          <a:bodyPr/>
          <a:lstStyle/>
          <a:p>
            <a:r>
              <a:rPr lang="en-US" sz="2000" dirty="0" smtClean="0"/>
              <a:t>So, IP lookup </a:t>
            </a:r>
            <a:r>
              <a:rPr lang="en-US" sz="2000" b="1" dirty="0"/>
              <a:t>(</a:t>
            </a:r>
            <a:r>
              <a:rPr lang="en-US" sz="2000" dirty="0"/>
              <a:t>referred to as </a:t>
            </a:r>
            <a:r>
              <a:rPr lang="en-US" sz="2000" b="1" dirty="0">
                <a:solidFill>
                  <a:schemeClr val="accent1"/>
                </a:solidFill>
              </a:rPr>
              <a:t>address resolution</a:t>
            </a:r>
            <a:r>
              <a:rPr lang="en-US" sz="2000" b="1" dirty="0" smtClean="0"/>
              <a:t>)</a:t>
            </a:r>
            <a:r>
              <a:rPr lang="en-US" sz="2000" dirty="0" smtClean="0"/>
              <a:t> is not as simple as was shown in the previous slide. </a:t>
            </a:r>
          </a:p>
          <a:p>
            <a:endParaRPr lang="en-US" sz="2000" dirty="0"/>
          </a:p>
          <a:p>
            <a:r>
              <a:rPr lang="en-US" sz="2000" dirty="0" smtClean="0"/>
              <a:t>The DNS is a distributed database system (no longer centralized) of name servers. </a:t>
            </a:r>
          </a:p>
          <a:p>
            <a:pPr lvl="1"/>
            <a:r>
              <a:rPr lang="en-US" dirty="0" smtClean="0"/>
              <a:t>From your perspective, its like a phonebook, mapping a unique name to a number. </a:t>
            </a:r>
          </a:p>
          <a:p>
            <a:pPr lvl="1"/>
            <a:endParaRPr lang="en-US" dirty="0"/>
          </a:p>
          <a:p>
            <a:r>
              <a:rPr lang="en-US" dirty="0" smtClean="0"/>
              <a:t>The address resolution process goes through the following steps:</a:t>
            </a:r>
          </a:p>
          <a:p>
            <a:pPr lvl="1"/>
            <a:endParaRPr lang="en-US" dirty="0"/>
          </a:p>
        </p:txBody>
      </p:sp>
    </p:spTree>
    <p:extLst>
      <p:ext uri="{BB962C8B-B14F-4D97-AF65-F5344CB8AC3E}">
        <p14:creationId xmlns:p14="http://schemas.microsoft.com/office/powerpoint/2010/main" val="1463234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 Resolution</a:t>
            </a:r>
            <a:endParaRPr lang="en-US" dirty="0"/>
          </a:p>
        </p:txBody>
      </p:sp>
      <p:sp>
        <p:nvSpPr>
          <p:cNvPr id="3" name="Content Placeholder 2"/>
          <p:cNvSpPr>
            <a:spLocks noGrp="1"/>
          </p:cNvSpPr>
          <p:nvPr>
            <p:ph idx="1"/>
          </p:nvPr>
        </p:nvSpPr>
        <p:spPr/>
        <p:txBody>
          <a:bodyPr>
            <a:normAutofit/>
          </a:bodyPr>
          <a:lstStyle/>
          <a:p>
            <a:pPr algn="just"/>
            <a:r>
              <a:rPr lang="en-US" dirty="0" smtClean="0">
                <a:solidFill>
                  <a:srgbClr val="262626"/>
                </a:solidFill>
                <a:latin typeface="Georgia" charset="0"/>
              </a:rPr>
              <a:t>The DNS lookup proceeds as follows:</a:t>
            </a:r>
          </a:p>
          <a:p>
            <a:pPr algn="just"/>
            <a:endParaRPr lang="en-US" dirty="0" smtClean="0">
              <a:solidFill>
                <a:srgbClr val="262626"/>
              </a:solidFill>
              <a:latin typeface="Georgia" charset="0"/>
            </a:endParaRPr>
          </a:p>
          <a:p>
            <a:pPr lvl="1" algn="just"/>
            <a:r>
              <a:rPr lang="en-US" b="1" dirty="0" smtClean="0">
                <a:solidFill>
                  <a:srgbClr val="262626"/>
                </a:solidFill>
                <a:latin typeface="Georgia" charset="0"/>
              </a:rPr>
              <a:t>Browser cache – </a:t>
            </a:r>
            <a:r>
              <a:rPr lang="en-US" b="0" dirty="0" smtClean="0">
                <a:solidFill>
                  <a:srgbClr val="262626"/>
                </a:solidFill>
                <a:latin typeface="Georgia" charset="0"/>
              </a:rPr>
              <a:t>The browser caches DNS records for some time. </a:t>
            </a:r>
          </a:p>
          <a:p>
            <a:pPr lvl="1" algn="just"/>
            <a:r>
              <a:rPr lang="en-US" b="1" dirty="0" smtClean="0">
                <a:solidFill>
                  <a:srgbClr val="262626"/>
                </a:solidFill>
                <a:latin typeface="Georgia" charset="0"/>
              </a:rPr>
              <a:t>OS cache</a:t>
            </a:r>
            <a:r>
              <a:rPr lang="en-US" b="0" dirty="0" smtClean="0">
                <a:solidFill>
                  <a:srgbClr val="262626"/>
                </a:solidFill>
                <a:latin typeface="Georgia" charset="0"/>
              </a:rPr>
              <a:t> – If the browser cache does not contain the desired record, the browser makes a system call to get the data </a:t>
            </a:r>
            <a:r>
              <a:rPr lang="en-US" dirty="0" smtClean="0">
                <a:solidFill>
                  <a:srgbClr val="262626"/>
                </a:solidFill>
                <a:latin typeface="Georgia" charset="0"/>
              </a:rPr>
              <a:t>from the OS </a:t>
            </a:r>
            <a:r>
              <a:rPr lang="is-IS" dirty="0" smtClean="0">
                <a:solidFill>
                  <a:srgbClr val="262626"/>
                </a:solidFill>
                <a:latin typeface="Georgia" charset="0"/>
              </a:rPr>
              <a:t>… if avaiable.</a:t>
            </a:r>
          </a:p>
          <a:p>
            <a:pPr lvl="1" algn="just"/>
            <a:r>
              <a:rPr lang="en-US" b="1" dirty="0" smtClean="0">
                <a:solidFill>
                  <a:srgbClr val="262626"/>
                </a:solidFill>
                <a:latin typeface="Georgia" charset="0"/>
              </a:rPr>
              <a:t>Router cache</a:t>
            </a:r>
            <a:r>
              <a:rPr lang="en-US" b="0" dirty="0" smtClean="0">
                <a:solidFill>
                  <a:srgbClr val="262626"/>
                </a:solidFill>
                <a:latin typeface="Georgia" charset="0"/>
              </a:rPr>
              <a:t> – The request continues on to your router, which typically has its own DNS cache.</a:t>
            </a:r>
          </a:p>
          <a:p>
            <a:pPr lvl="1" algn="just"/>
            <a:r>
              <a:rPr lang="en-US" b="1" dirty="0" smtClean="0">
                <a:solidFill>
                  <a:srgbClr val="262626"/>
                </a:solidFill>
                <a:latin typeface="Georgia" charset="0"/>
              </a:rPr>
              <a:t>ISP DNS cache</a:t>
            </a:r>
            <a:r>
              <a:rPr lang="en-US" b="0" dirty="0" smtClean="0">
                <a:solidFill>
                  <a:srgbClr val="262626"/>
                </a:solidFill>
                <a:latin typeface="Georgia" charset="0"/>
              </a:rPr>
              <a:t> – The next place checked is the cache ISP’s DNS server. </a:t>
            </a:r>
          </a:p>
          <a:p>
            <a:pPr lvl="1" algn="just"/>
            <a:r>
              <a:rPr lang="en-US" b="1" dirty="0" smtClean="0">
                <a:solidFill>
                  <a:srgbClr val="262626"/>
                </a:solidFill>
                <a:latin typeface="Georgia" charset="0"/>
              </a:rPr>
              <a:t>Recursive search</a:t>
            </a:r>
            <a:r>
              <a:rPr lang="en-US" b="0" dirty="0" smtClean="0">
                <a:solidFill>
                  <a:srgbClr val="262626"/>
                </a:solidFill>
                <a:latin typeface="Georgia" charset="0"/>
              </a:rPr>
              <a:t> – Your ISP’s DNS server begins a recursive search, from the root </a:t>
            </a:r>
            <a:r>
              <a:rPr lang="en-US" b="0" dirty="0" err="1" smtClean="0">
                <a:solidFill>
                  <a:srgbClr val="262626"/>
                </a:solidFill>
                <a:latin typeface="Georgia" charset="0"/>
              </a:rPr>
              <a:t>nameserver</a:t>
            </a:r>
            <a:r>
              <a:rPr lang="en-US" b="0" dirty="0" smtClean="0">
                <a:solidFill>
                  <a:srgbClr val="262626"/>
                </a:solidFill>
                <a:latin typeface="Georgia" charset="0"/>
              </a:rPr>
              <a:t>, through the .com top-level </a:t>
            </a:r>
            <a:r>
              <a:rPr lang="en-US" b="0" dirty="0" err="1" smtClean="0">
                <a:solidFill>
                  <a:srgbClr val="262626"/>
                </a:solidFill>
                <a:latin typeface="Georgia" charset="0"/>
              </a:rPr>
              <a:t>nameserver</a:t>
            </a:r>
            <a:r>
              <a:rPr lang="en-US" b="0" dirty="0" smtClean="0">
                <a:solidFill>
                  <a:srgbClr val="262626"/>
                </a:solidFill>
                <a:latin typeface="Georgia" charset="0"/>
              </a:rPr>
              <a:t>, to Facebook’s </a:t>
            </a:r>
            <a:r>
              <a:rPr lang="en-US" b="0" dirty="0" err="1" smtClean="0">
                <a:solidFill>
                  <a:srgbClr val="262626"/>
                </a:solidFill>
                <a:latin typeface="Georgia" charset="0"/>
              </a:rPr>
              <a:t>nameserver</a:t>
            </a:r>
            <a:r>
              <a:rPr lang="en-US" b="0" dirty="0" smtClean="0">
                <a:solidFill>
                  <a:srgbClr val="262626"/>
                </a:solidFill>
                <a:latin typeface="Georgia" charset="0"/>
              </a:rPr>
              <a:t>. Normally, the DNS server will have names of the .com </a:t>
            </a:r>
            <a:r>
              <a:rPr lang="en-US" b="0" dirty="0" err="1" smtClean="0">
                <a:solidFill>
                  <a:srgbClr val="262626"/>
                </a:solidFill>
                <a:latin typeface="Georgia" charset="0"/>
              </a:rPr>
              <a:t>nameservers</a:t>
            </a:r>
            <a:r>
              <a:rPr lang="en-US" b="0" dirty="0" smtClean="0">
                <a:solidFill>
                  <a:srgbClr val="262626"/>
                </a:solidFill>
                <a:latin typeface="Georgia" charset="0"/>
              </a:rPr>
              <a:t> in cache, and so a hit to the root </a:t>
            </a:r>
            <a:r>
              <a:rPr lang="en-US" b="0" dirty="0" err="1" smtClean="0">
                <a:solidFill>
                  <a:srgbClr val="262626"/>
                </a:solidFill>
                <a:latin typeface="Georgia" charset="0"/>
              </a:rPr>
              <a:t>nameserver</a:t>
            </a:r>
            <a:r>
              <a:rPr lang="en-US" b="0" dirty="0" smtClean="0">
                <a:solidFill>
                  <a:srgbClr val="262626"/>
                </a:solidFill>
                <a:latin typeface="Georgia" charset="0"/>
              </a:rPr>
              <a:t> will not be necessary</a:t>
            </a:r>
            <a:endParaRPr lang="en-US" dirty="0" smtClean="0"/>
          </a:p>
          <a:p>
            <a:endParaRPr lang="en-US" dirty="0"/>
          </a:p>
        </p:txBody>
      </p:sp>
    </p:spTree>
    <p:extLst>
      <p:ext uri="{BB962C8B-B14F-4D97-AF65-F5344CB8AC3E}">
        <p14:creationId xmlns:p14="http://schemas.microsoft.com/office/powerpoint/2010/main" val="158042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135" y="383275"/>
            <a:ext cx="10972800" cy="990600"/>
          </a:xfrm>
        </p:spPr>
        <p:txBody>
          <a:bodyPr/>
          <a:lstStyle/>
          <a:p>
            <a:r>
              <a:rPr lang="en-US" smtClean="0"/>
              <a:t>Domain name address resolution process</a:t>
            </a:r>
            <a:endParaRPr lang="en-US" dirty="0"/>
          </a:p>
        </p:txBody>
      </p:sp>
      <p:pic>
        <p:nvPicPr>
          <p:cNvPr id="221188" name="Picture 4" descr="C:\Users\ricardo\Desktop\ch1-3\CH01\4071501028.eps.png"/>
          <p:cNvPicPr>
            <a:picLocks noChangeAspect="1" noChangeArrowheads="1"/>
          </p:cNvPicPr>
          <p:nvPr/>
        </p:nvPicPr>
        <p:blipFill>
          <a:blip r:embed="rId2" cstate="print"/>
          <a:srcRect/>
          <a:stretch>
            <a:fillRect/>
          </a:stretch>
        </p:blipFill>
        <p:spPr bwMode="auto">
          <a:xfrm>
            <a:off x="1767319" y="1594219"/>
            <a:ext cx="8460432" cy="5263781"/>
          </a:xfrm>
          <a:prstGeom prst="rect">
            <a:avLst/>
          </a:prstGeom>
          <a:noFill/>
        </p:spPr>
      </p:pic>
    </p:spTree>
    <p:extLst>
      <p:ext uri="{BB962C8B-B14F-4D97-AF65-F5344CB8AC3E}">
        <p14:creationId xmlns:p14="http://schemas.microsoft.com/office/powerpoint/2010/main" val="1832181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URL Components</a:t>
            </a:r>
            <a:endParaRPr lang="en-US" dirty="0"/>
          </a:p>
        </p:txBody>
      </p:sp>
      <p:sp>
        <p:nvSpPr>
          <p:cNvPr id="5" name="Content Placeholder 4"/>
          <p:cNvSpPr>
            <a:spLocks noGrp="1"/>
          </p:cNvSpPr>
          <p:nvPr>
            <p:ph idx="1"/>
          </p:nvPr>
        </p:nvSpPr>
        <p:spPr>
          <a:xfrm>
            <a:off x="609600" y="1763973"/>
            <a:ext cx="10972800" cy="4876800"/>
          </a:xfrm>
        </p:spPr>
        <p:txBody>
          <a:bodyPr/>
          <a:lstStyle/>
          <a:p>
            <a:r>
              <a:rPr lang="en-US" dirty="0" smtClean="0"/>
              <a:t>In order to allow clients to request particular resources from the server, a naming mechanism is required so that the client knows how to ask the server for the file.</a:t>
            </a:r>
          </a:p>
          <a:p>
            <a:endParaRPr lang="en-US" dirty="0" smtClean="0"/>
          </a:p>
          <a:p>
            <a:r>
              <a:rPr lang="en-US" dirty="0" smtClean="0"/>
              <a:t>For the web that naming mechanism is the </a:t>
            </a:r>
            <a:r>
              <a:rPr lang="en-US" b="1" dirty="0" smtClean="0">
                <a:solidFill>
                  <a:schemeClr val="accent1"/>
                </a:solidFill>
              </a:rPr>
              <a:t>Uniform Resource Locator</a:t>
            </a:r>
            <a:r>
              <a:rPr lang="en-US" dirty="0" smtClean="0"/>
              <a:t> (</a:t>
            </a:r>
            <a:r>
              <a:rPr lang="en-US" b="1" dirty="0" smtClean="0">
                <a:solidFill>
                  <a:schemeClr val="accent1"/>
                </a:solidFill>
              </a:rPr>
              <a:t>URL</a:t>
            </a:r>
            <a:r>
              <a:rPr lang="en-US" dirty="0" smtClean="0"/>
              <a:t>). </a:t>
            </a:r>
            <a:endParaRPr lang="en-US" dirty="0"/>
          </a:p>
        </p:txBody>
      </p:sp>
      <p:graphicFrame>
        <p:nvGraphicFramePr>
          <p:cNvPr id="222210" name="Object 2"/>
          <p:cNvGraphicFramePr>
            <a:graphicFrameLocks noChangeAspect="1"/>
          </p:cNvGraphicFramePr>
          <p:nvPr>
            <p:extLst>
              <p:ext uri="{D42A27DB-BD31-4B8C-83A1-F6EECF244321}">
                <p14:modId xmlns:p14="http://schemas.microsoft.com/office/powerpoint/2010/main" val="2114805371"/>
              </p:ext>
            </p:extLst>
          </p:nvPr>
        </p:nvGraphicFramePr>
        <p:xfrm>
          <a:off x="2017927" y="4598545"/>
          <a:ext cx="8994729" cy="1106220"/>
        </p:xfrm>
        <a:graphic>
          <a:graphicData uri="http://schemas.openxmlformats.org/presentationml/2006/ole">
            <mc:AlternateContent xmlns:mc="http://schemas.openxmlformats.org/markup-compatibility/2006">
              <mc:Choice xmlns:v="urn:schemas-microsoft-com:vml" Requires="v">
                <p:oleObj spid="_x0000_s2072" name="Visio" r:id="rId3" imgW="6402421" imgH="786860" progId="Visio.Drawing.11">
                  <p:embed/>
                </p:oleObj>
              </mc:Choice>
              <mc:Fallback>
                <p:oleObj name="Visio" r:id="rId3" imgW="6402421" imgH="7868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927" y="4598545"/>
                        <a:ext cx="8994729" cy="110622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39780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Query String</a:t>
            </a:r>
            <a:endParaRPr lang="en-US" dirty="0"/>
          </a:p>
        </p:txBody>
      </p:sp>
      <p:sp>
        <p:nvSpPr>
          <p:cNvPr id="3" name="Content Placeholder 2"/>
          <p:cNvSpPr>
            <a:spLocks noGrp="1"/>
          </p:cNvSpPr>
          <p:nvPr>
            <p:ph idx="1"/>
          </p:nvPr>
        </p:nvSpPr>
        <p:spPr/>
        <p:txBody>
          <a:bodyPr>
            <a:normAutofit/>
          </a:bodyPr>
          <a:lstStyle/>
          <a:p>
            <a:r>
              <a:rPr lang="en-US" sz="2000" dirty="0" smtClean="0"/>
              <a:t>Query strings will be covered in depth when we learn more about HTML forms and server-side programming. </a:t>
            </a:r>
          </a:p>
          <a:p>
            <a:r>
              <a:rPr lang="en-US" sz="2000" dirty="0" smtClean="0"/>
              <a:t>They are the way of passing information such as user form input from the client to the server. </a:t>
            </a:r>
          </a:p>
          <a:p>
            <a:r>
              <a:rPr lang="en-US" sz="2000" dirty="0" smtClean="0"/>
              <a:t>In URL's they are encoded as key-value pairs delimited by “&amp;” symbols and preceded by the “?” symbol. </a:t>
            </a:r>
            <a:endParaRPr lang="en-US" sz="2000" dirty="0"/>
          </a:p>
        </p:txBody>
      </p:sp>
      <p:graphicFrame>
        <p:nvGraphicFramePr>
          <p:cNvPr id="223234" name="Object 2"/>
          <p:cNvGraphicFramePr>
            <a:graphicFrameLocks noChangeAspect="1"/>
          </p:cNvGraphicFramePr>
          <p:nvPr>
            <p:extLst>
              <p:ext uri="{D42A27DB-BD31-4B8C-83A1-F6EECF244321}">
                <p14:modId xmlns:p14="http://schemas.microsoft.com/office/powerpoint/2010/main" val="580520882"/>
              </p:ext>
            </p:extLst>
          </p:nvPr>
        </p:nvGraphicFramePr>
        <p:xfrm>
          <a:off x="1655629" y="3220872"/>
          <a:ext cx="8964179" cy="2063729"/>
        </p:xfrm>
        <a:graphic>
          <a:graphicData uri="http://schemas.openxmlformats.org/presentationml/2006/ole">
            <mc:AlternateContent xmlns:mc="http://schemas.openxmlformats.org/markup-compatibility/2006">
              <mc:Choice xmlns:v="urn:schemas-microsoft-com:vml" Requires="v">
                <p:oleObj spid="_x0000_s3096" name="Visio" r:id="rId3" imgW="6219811" imgH="1431857" progId="Visio.Drawing.11">
                  <p:embed/>
                </p:oleObj>
              </mc:Choice>
              <mc:Fallback>
                <p:oleObj name="Visio" r:id="rId3" imgW="6219811" imgH="143185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629" y="3220872"/>
                        <a:ext cx="8964179" cy="2063729"/>
                      </a:xfrm>
                      <a:prstGeom prst="rect">
                        <a:avLst/>
                      </a:prstGeom>
                      <a:noFill/>
                      <a:ln>
                        <a:noFill/>
                      </a:ln>
                      <a:effectLst/>
                      <a:extLst/>
                    </p:spPr>
                  </p:pic>
                </p:oleObj>
              </mc:Fallback>
            </mc:AlternateContent>
          </a:graphicData>
        </a:graphic>
      </p:graphicFrame>
      <p:sp>
        <p:nvSpPr>
          <p:cNvPr id="6" name="Rectangle 5"/>
          <p:cNvSpPr/>
          <p:nvPr/>
        </p:nvSpPr>
        <p:spPr>
          <a:xfrm>
            <a:off x="359391" y="5883617"/>
            <a:ext cx="10913660" cy="369332"/>
          </a:xfrm>
          <a:prstGeom prst="rect">
            <a:avLst/>
          </a:prstGeom>
        </p:spPr>
        <p:txBody>
          <a:bodyPr wrap="square">
            <a:spAutoFit/>
          </a:bodyPr>
          <a:lstStyle/>
          <a:p>
            <a:r>
              <a:rPr lang="en-US" dirty="0" smtClean="0"/>
              <a:t>EX:  https://</a:t>
            </a:r>
            <a:r>
              <a:rPr lang="en-US" dirty="0" err="1" smtClean="0"/>
              <a:t>www.yelp.com</a:t>
            </a:r>
            <a:r>
              <a:rPr lang="en-US" dirty="0" smtClean="0"/>
              <a:t>/</a:t>
            </a:r>
            <a:r>
              <a:rPr lang="en-US" dirty="0" err="1" smtClean="0"/>
              <a:t>search</a:t>
            </a:r>
            <a:r>
              <a:rPr lang="en-US" dirty="0" err="1" smtClean="0">
                <a:solidFill>
                  <a:schemeClr val="accent1"/>
                </a:solidFill>
              </a:rPr>
              <a:t>?</a:t>
            </a:r>
            <a:r>
              <a:rPr lang="en-US" dirty="0" err="1" smtClean="0">
                <a:solidFill>
                  <a:schemeClr val="accent2"/>
                </a:solidFill>
              </a:rPr>
              <a:t>find_desc</a:t>
            </a:r>
            <a:r>
              <a:rPr lang="en-US" dirty="0" smtClean="0">
                <a:solidFill>
                  <a:schemeClr val="accent2"/>
                </a:solidFill>
              </a:rPr>
              <a:t>=</a:t>
            </a:r>
            <a:r>
              <a:rPr lang="en-US" dirty="0" err="1" smtClean="0"/>
              <a:t>Restaurants</a:t>
            </a:r>
            <a:r>
              <a:rPr lang="en-US" dirty="0" err="1" smtClean="0">
                <a:solidFill>
                  <a:schemeClr val="accent1"/>
                </a:solidFill>
              </a:rPr>
              <a:t>&amp;</a:t>
            </a:r>
            <a:r>
              <a:rPr lang="en-US" dirty="0" err="1" smtClean="0">
                <a:solidFill>
                  <a:schemeClr val="accent2"/>
                </a:solidFill>
              </a:rPr>
              <a:t>find_loc</a:t>
            </a:r>
            <a:r>
              <a:rPr lang="en-US" dirty="0" smtClean="0">
                <a:solidFill>
                  <a:schemeClr val="accent2"/>
                </a:solidFill>
              </a:rPr>
              <a:t>=</a:t>
            </a:r>
            <a:r>
              <a:rPr lang="en-US" dirty="0" smtClean="0"/>
              <a:t>Boston</a:t>
            </a:r>
            <a:endParaRPr lang="en-US" dirty="0"/>
          </a:p>
        </p:txBody>
      </p:sp>
    </p:spTree>
    <p:extLst>
      <p:ext uri="{BB962C8B-B14F-4D97-AF65-F5344CB8AC3E}">
        <p14:creationId xmlns:p14="http://schemas.microsoft.com/office/powerpoint/2010/main" val="2102957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r-HR" dirty="0" smtClean="0"/>
              <a:t>3. </a:t>
            </a:r>
            <a:r>
              <a:rPr lang="en-US" dirty="0" smtClean="0"/>
              <a:t>The browser sends a HTTP request to the web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31340" y="2802499"/>
            <a:ext cx="2057400" cy="904875"/>
          </a:xfrm>
        </p:spPr>
      </p:pic>
      <p:sp>
        <p:nvSpPr>
          <p:cNvPr id="5" name="Rectangle 4"/>
          <p:cNvSpPr/>
          <p:nvPr/>
        </p:nvSpPr>
        <p:spPr>
          <a:xfrm>
            <a:off x="609599" y="1512568"/>
            <a:ext cx="10731873" cy="4801314"/>
          </a:xfrm>
          <a:prstGeom prst="rect">
            <a:avLst/>
          </a:prstGeom>
        </p:spPr>
        <p:txBody>
          <a:bodyPr wrap="square">
            <a:spAutoFit/>
          </a:bodyPr>
          <a:lstStyle/>
          <a:p>
            <a:pPr marL="285750" indent="-285750" algn="just">
              <a:buFont typeface="Arial" charset="0"/>
              <a:buChar char="•"/>
            </a:pPr>
            <a:r>
              <a:rPr lang="en-US" dirty="0" smtClean="0">
                <a:solidFill>
                  <a:srgbClr val="262626"/>
                </a:solidFill>
              </a:rPr>
              <a:t>So now the browser knows the IP address of the server, the next step is to issue a HTTP GET request.</a:t>
            </a:r>
          </a:p>
          <a:p>
            <a:pPr marL="285750" indent="-285750" algn="just">
              <a:buFont typeface="Arial" charset="0"/>
              <a:buChar char="•"/>
            </a:pPr>
            <a:endParaRPr lang="en-US" dirty="0" smtClean="0">
              <a:solidFill>
                <a:srgbClr val="262626"/>
              </a:solidFill>
            </a:endParaRPr>
          </a:p>
          <a:p>
            <a:pPr marL="285750" indent="-285750" algn="just">
              <a:buFont typeface="Arial" charset="0"/>
              <a:buChar char="•"/>
            </a:pPr>
            <a:r>
              <a:rPr lang="en-US" dirty="0" smtClean="0">
                <a:solidFill>
                  <a:srgbClr val="262626"/>
                </a:solidFill>
              </a:rPr>
              <a:t>You can be pretty sure that Facebook’s homepage will not be served from the browser cache because dynamic pages expire either very quickly or immediately (expiry date set to past).</a:t>
            </a:r>
          </a:p>
          <a:p>
            <a:pPr marL="285750" indent="-285750" algn="just">
              <a:buFont typeface="Arial" charset="0"/>
              <a:buChar char="•"/>
            </a:pPr>
            <a:endParaRPr lang="en-US" dirty="0" smtClean="0">
              <a:solidFill>
                <a:srgbClr val="262626"/>
              </a:solidFill>
            </a:endParaRPr>
          </a:p>
          <a:p>
            <a:pPr marL="285750" indent="-285750" algn="just">
              <a:buFont typeface="Arial" charset="0"/>
              <a:buChar char="•"/>
            </a:pPr>
            <a:r>
              <a:rPr lang="en-US" dirty="0" smtClean="0">
                <a:solidFill>
                  <a:srgbClr val="262626"/>
                </a:solidFill>
              </a:rPr>
              <a:t>So, the browser will send this request to the Facebook server:</a:t>
            </a:r>
          </a:p>
          <a:p>
            <a:pPr marL="285750" indent="-285750" algn="just">
              <a:buFont typeface="Arial" charset="0"/>
              <a:buChar char="•"/>
            </a:pPr>
            <a:endParaRPr lang="en-US" dirty="0">
              <a:solidFill>
                <a:srgbClr val="262626"/>
              </a:solidFill>
            </a:endParaRPr>
          </a:p>
          <a:p>
            <a:pPr marL="285750" indent="-285750" algn="just">
              <a:buFont typeface="Arial" charset="0"/>
              <a:buChar char="•"/>
            </a:pPr>
            <a:endParaRPr lang="en-US" dirty="0" smtClean="0">
              <a:solidFill>
                <a:srgbClr val="262626"/>
              </a:solidFill>
            </a:endParaRPr>
          </a:p>
          <a:p>
            <a:pPr marL="285750" indent="-285750" algn="just">
              <a:buFont typeface="Arial" charset="0"/>
              <a:buChar char="•"/>
            </a:pPr>
            <a:endParaRPr lang="en-US" dirty="0">
              <a:solidFill>
                <a:srgbClr val="262626"/>
              </a:solidFill>
            </a:endParaRPr>
          </a:p>
          <a:p>
            <a:pPr marL="285750" indent="-285750" algn="just">
              <a:buFont typeface="Arial" charset="0"/>
              <a:buChar char="•"/>
            </a:pPr>
            <a:endParaRPr lang="en-US" dirty="0" smtClean="0">
              <a:solidFill>
                <a:srgbClr val="262626"/>
              </a:solidFill>
            </a:endParaRPr>
          </a:p>
          <a:p>
            <a:pPr marL="285750" indent="-285750" algn="just">
              <a:buFont typeface="Arial" charset="0"/>
              <a:buChar char="•"/>
            </a:pPr>
            <a:endParaRPr lang="en-US" dirty="0">
              <a:solidFill>
                <a:srgbClr val="262626"/>
              </a:solidFill>
            </a:endParaRPr>
          </a:p>
          <a:p>
            <a:pPr marL="285750" indent="-285750" algn="just">
              <a:buFont typeface="Arial" charset="0"/>
              <a:buChar char="•"/>
            </a:pPr>
            <a:endParaRPr lang="en-US" dirty="0" smtClean="0">
              <a:solidFill>
                <a:srgbClr val="262626"/>
              </a:solidFill>
            </a:endParaRPr>
          </a:p>
          <a:p>
            <a:pPr marL="285750" indent="-285750" algn="just">
              <a:buFont typeface="Arial" charset="0"/>
              <a:buChar char="•"/>
            </a:pPr>
            <a:endParaRPr lang="en-US" dirty="0">
              <a:solidFill>
                <a:srgbClr val="262626"/>
              </a:solidFill>
            </a:endParaRPr>
          </a:p>
          <a:p>
            <a:pPr marL="285750" indent="-285750" algn="just">
              <a:buFont typeface="Arial" charset="0"/>
              <a:buChar char="•"/>
            </a:pPr>
            <a:endParaRPr lang="en-US" dirty="0" smtClean="0">
              <a:solidFill>
                <a:srgbClr val="262626"/>
              </a:solidFill>
            </a:endParaRPr>
          </a:p>
          <a:p>
            <a:pPr marL="285750" indent="-285750" algn="just">
              <a:buFont typeface="Arial" charset="0"/>
              <a:buChar char="•"/>
            </a:pPr>
            <a:endParaRPr lang="en-US" dirty="0">
              <a:solidFill>
                <a:srgbClr val="262626"/>
              </a:solidFill>
            </a:endParaRPr>
          </a:p>
          <a:p>
            <a:pPr marL="285750" indent="-285750" algn="just">
              <a:buFont typeface="Arial" charset="0"/>
              <a:buChar char="•"/>
            </a:pPr>
            <a:r>
              <a:rPr lang="en-US" dirty="0" smtClean="0">
                <a:solidFill>
                  <a:srgbClr val="262626"/>
                </a:solidFill>
              </a:rPr>
              <a:t>HTTP establishes a TCP connection on port 80 (by </a:t>
            </a:r>
            <a:r>
              <a:rPr lang="en-US" dirty="0" err="1" smtClean="0">
                <a:solidFill>
                  <a:srgbClr val="262626"/>
                </a:solidFill>
              </a:rPr>
              <a:t>deafult</a:t>
            </a:r>
            <a:r>
              <a:rPr lang="en-US" dirty="0" smtClean="0">
                <a:solidFill>
                  <a:srgbClr val="262626"/>
                </a:solidFill>
              </a:rPr>
              <a:t>)</a:t>
            </a:r>
            <a:endParaRPr lang="en-US" dirty="0"/>
          </a:p>
        </p:txBody>
      </p:sp>
      <p:sp>
        <p:nvSpPr>
          <p:cNvPr id="6" name="Rectangle 5"/>
          <p:cNvSpPr/>
          <p:nvPr/>
        </p:nvSpPr>
        <p:spPr>
          <a:xfrm>
            <a:off x="609599" y="3670879"/>
            <a:ext cx="11041211" cy="2031325"/>
          </a:xfrm>
          <a:prstGeom prst="rect">
            <a:avLst/>
          </a:prstGeom>
          <a:solidFill>
            <a:schemeClr val="accent5">
              <a:lumMod val="20000"/>
              <a:lumOff val="80000"/>
            </a:schemeClr>
          </a:solidFill>
        </p:spPr>
        <p:txBody>
          <a:bodyPr wrap="square">
            <a:spAutoFit/>
          </a:bodyPr>
          <a:lstStyle/>
          <a:p>
            <a:pPr algn="just"/>
            <a:r>
              <a:rPr lang="en-US" dirty="0" smtClean="0">
                <a:solidFill>
                  <a:srgbClr val="262626"/>
                </a:solidFill>
                <a:latin typeface="Courier" charset="0"/>
              </a:rPr>
              <a:t>GET </a:t>
            </a:r>
            <a:r>
              <a:rPr lang="en-US" dirty="0" smtClean="0">
                <a:solidFill>
                  <a:schemeClr val="accent2"/>
                </a:solidFill>
                <a:latin typeface="Courier" charset="0"/>
              </a:rPr>
              <a:t>http://</a:t>
            </a:r>
            <a:r>
              <a:rPr lang="en-US" dirty="0" err="1" smtClean="0">
                <a:solidFill>
                  <a:schemeClr val="accent2"/>
                </a:solidFill>
                <a:latin typeface="Courier" charset="0"/>
              </a:rPr>
              <a:t>facebook.com</a:t>
            </a:r>
            <a:r>
              <a:rPr lang="en-US" dirty="0" smtClean="0">
                <a:solidFill>
                  <a:schemeClr val="accent2"/>
                </a:solidFill>
                <a:latin typeface="Courier" charset="0"/>
              </a:rPr>
              <a:t>/ HTTP/1.1</a:t>
            </a:r>
          </a:p>
          <a:p>
            <a:pPr algn="just"/>
            <a:r>
              <a:rPr lang="en-US" dirty="0" smtClean="0">
                <a:solidFill>
                  <a:srgbClr val="262626"/>
                </a:solidFill>
                <a:latin typeface="Courier" charset="0"/>
              </a:rPr>
              <a:t>Accept: application/x-</a:t>
            </a:r>
            <a:r>
              <a:rPr lang="en-US" dirty="0" err="1" smtClean="0">
                <a:solidFill>
                  <a:srgbClr val="262626"/>
                </a:solidFill>
                <a:latin typeface="Courier" charset="0"/>
              </a:rPr>
              <a:t>ms</a:t>
            </a:r>
            <a:r>
              <a:rPr lang="en-US" dirty="0" smtClean="0">
                <a:solidFill>
                  <a:srgbClr val="262626"/>
                </a:solidFill>
                <a:latin typeface="Courier" charset="0"/>
              </a:rPr>
              <a:t>-application, image/jpeg, application/</a:t>
            </a:r>
            <a:r>
              <a:rPr lang="en-US" dirty="0" err="1" smtClean="0">
                <a:solidFill>
                  <a:srgbClr val="262626"/>
                </a:solidFill>
                <a:latin typeface="Courier" charset="0"/>
              </a:rPr>
              <a:t>xaml+xml</a:t>
            </a:r>
            <a:r>
              <a:rPr lang="en-US" dirty="0" smtClean="0">
                <a:solidFill>
                  <a:srgbClr val="262626"/>
                </a:solidFill>
                <a:latin typeface="Courier" charset="0"/>
              </a:rPr>
              <a:t>, </a:t>
            </a:r>
            <a:r>
              <a:rPr lang="en-US" dirty="0" smtClean="0">
                <a:solidFill>
                  <a:srgbClr val="9ECFE0"/>
                </a:solidFill>
                <a:latin typeface="Courier" charset="0"/>
              </a:rPr>
              <a:t>[...]</a:t>
            </a:r>
            <a:endParaRPr lang="en-US" dirty="0" smtClean="0">
              <a:solidFill>
                <a:srgbClr val="262626"/>
              </a:solidFill>
              <a:latin typeface="Courier" charset="0"/>
            </a:endParaRPr>
          </a:p>
          <a:p>
            <a:pPr algn="just"/>
            <a:r>
              <a:rPr lang="en-US" dirty="0" smtClean="0">
                <a:solidFill>
                  <a:srgbClr val="262626"/>
                </a:solidFill>
                <a:latin typeface="Courier" charset="0"/>
              </a:rPr>
              <a:t>User-Agent: Mozilla/4.0 (compatible; MSIE 8.0; Windows NT 6.1; WOW64; </a:t>
            </a:r>
            <a:r>
              <a:rPr lang="en-US" dirty="0" smtClean="0">
                <a:solidFill>
                  <a:srgbClr val="9ECFE0"/>
                </a:solidFill>
                <a:latin typeface="Courier" charset="0"/>
              </a:rPr>
              <a:t>[...]</a:t>
            </a:r>
            <a:endParaRPr lang="en-US" dirty="0" smtClean="0">
              <a:solidFill>
                <a:srgbClr val="262626"/>
              </a:solidFill>
              <a:latin typeface="Courier" charset="0"/>
            </a:endParaRPr>
          </a:p>
          <a:p>
            <a:pPr algn="just"/>
            <a:r>
              <a:rPr lang="en-US" dirty="0" smtClean="0">
                <a:solidFill>
                  <a:srgbClr val="262626"/>
                </a:solidFill>
                <a:latin typeface="Courier" charset="0"/>
              </a:rPr>
              <a:t>Accept-Encoding: </a:t>
            </a:r>
            <a:r>
              <a:rPr lang="en-US" dirty="0" err="1" smtClean="0">
                <a:solidFill>
                  <a:srgbClr val="262626"/>
                </a:solidFill>
                <a:latin typeface="Courier" charset="0"/>
              </a:rPr>
              <a:t>gzip</a:t>
            </a:r>
            <a:r>
              <a:rPr lang="en-US" dirty="0" smtClean="0">
                <a:solidFill>
                  <a:srgbClr val="262626"/>
                </a:solidFill>
                <a:latin typeface="Courier" charset="0"/>
              </a:rPr>
              <a:t>, deflate</a:t>
            </a:r>
          </a:p>
          <a:p>
            <a:pPr algn="just"/>
            <a:r>
              <a:rPr lang="en-US" dirty="0" smtClean="0">
                <a:solidFill>
                  <a:srgbClr val="262626"/>
                </a:solidFill>
                <a:latin typeface="Courier" charset="0"/>
              </a:rPr>
              <a:t>Connection: Keep-Alive</a:t>
            </a:r>
          </a:p>
          <a:p>
            <a:pPr algn="just"/>
            <a:r>
              <a:rPr lang="en-US" dirty="0" smtClean="0">
                <a:solidFill>
                  <a:srgbClr val="262626"/>
                </a:solidFill>
                <a:latin typeface="Courier" charset="0"/>
              </a:rPr>
              <a:t>Host: </a:t>
            </a:r>
            <a:r>
              <a:rPr lang="en-US" dirty="0" err="1" smtClean="0">
                <a:solidFill>
                  <a:srgbClr val="262626"/>
                </a:solidFill>
                <a:latin typeface="Courier" charset="0"/>
              </a:rPr>
              <a:t>facebook.com</a:t>
            </a:r>
            <a:endParaRPr lang="en-US" dirty="0" smtClean="0">
              <a:solidFill>
                <a:srgbClr val="262626"/>
              </a:solidFill>
              <a:latin typeface="Courier" charset="0"/>
            </a:endParaRPr>
          </a:p>
          <a:p>
            <a:pPr algn="just"/>
            <a:r>
              <a:rPr lang="en-US" dirty="0" smtClean="0">
                <a:solidFill>
                  <a:srgbClr val="262626"/>
                </a:solidFill>
                <a:latin typeface="Courier" charset="0"/>
              </a:rPr>
              <a:t>Cookie: </a:t>
            </a:r>
            <a:r>
              <a:rPr lang="en-US" dirty="0" err="1" smtClean="0">
                <a:solidFill>
                  <a:srgbClr val="262626"/>
                </a:solidFill>
                <a:latin typeface="Courier" charset="0"/>
              </a:rPr>
              <a:t>datr</a:t>
            </a:r>
            <a:r>
              <a:rPr lang="en-US" dirty="0" smtClean="0">
                <a:solidFill>
                  <a:srgbClr val="262626"/>
                </a:solidFill>
                <a:latin typeface="Courier" charset="0"/>
              </a:rPr>
              <a:t>=1265876274-</a:t>
            </a:r>
            <a:r>
              <a:rPr lang="en-US" dirty="0" smtClean="0">
                <a:solidFill>
                  <a:srgbClr val="9ECFE0"/>
                </a:solidFill>
                <a:latin typeface="Courier" charset="0"/>
              </a:rPr>
              <a:t>[...]</a:t>
            </a:r>
            <a:r>
              <a:rPr lang="en-US" dirty="0" smtClean="0">
                <a:solidFill>
                  <a:srgbClr val="262626"/>
                </a:solidFill>
                <a:latin typeface="Courier" charset="0"/>
              </a:rPr>
              <a:t>; locale=</a:t>
            </a:r>
            <a:r>
              <a:rPr lang="en-US" dirty="0" err="1" smtClean="0">
                <a:solidFill>
                  <a:srgbClr val="262626"/>
                </a:solidFill>
                <a:latin typeface="Courier" charset="0"/>
              </a:rPr>
              <a:t>en_US</a:t>
            </a:r>
            <a:r>
              <a:rPr lang="en-US" dirty="0" smtClean="0">
                <a:solidFill>
                  <a:srgbClr val="262626"/>
                </a:solidFill>
                <a:latin typeface="Courier" charset="0"/>
              </a:rPr>
              <a:t>; </a:t>
            </a:r>
            <a:r>
              <a:rPr lang="en-US" dirty="0" err="1" smtClean="0">
                <a:solidFill>
                  <a:srgbClr val="262626"/>
                </a:solidFill>
                <a:latin typeface="Courier" charset="0"/>
              </a:rPr>
              <a:t>lsd</a:t>
            </a:r>
            <a:r>
              <a:rPr lang="en-US" dirty="0" smtClean="0">
                <a:solidFill>
                  <a:srgbClr val="262626"/>
                </a:solidFill>
                <a:latin typeface="Courier" charset="0"/>
              </a:rPr>
              <a:t>=WW</a:t>
            </a:r>
            <a:r>
              <a:rPr lang="en-US" dirty="0" smtClean="0">
                <a:solidFill>
                  <a:srgbClr val="9ECFE0"/>
                </a:solidFill>
                <a:latin typeface="Courier" charset="0"/>
              </a:rPr>
              <a:t>[...]</a:t>
            </a:r>
            <a:r>
              <a:rPr lang="en-US" dirty="0" smtClean="0">
                <a:solidFill>
                  <a:srgbClr val="262626"/>
                </a:solidFill>
                <a:latin typeface="Courier" charset="0"/>
              </a:rPr>
              <a:t>; </a:t>
            </a:r>
            <a:r>
              <a:rPr lang="en-US" dirty="0" err="1" smtClean="0">
                <a:solidFill>
                  <a:srgbClr val="262626"/>
                </a:solidFill>
                <a:latin typeface="Courier" charset="0"/>
              </a:rPr>
              <a:t>c_user</a:t>
            </a:r>
            <a:r>
              <a:rPr lang="en-US" dirty="0" smtClean="0">
                <a:solidFill>
                  <a:srgbClr val="262626"/>
                </a:solidFill>
                <a:latin typeface="Courier" charset="0"/>
              </a:rPr>
              <a:t>=2101</a:t>
            </a:r>
            <a:r>
              <a:rPr lang="en-US" dirty="0" smtClean="0">
                <a:solidFill>
                  <a:srgbClr val="9ECFE0"/>
                </a:solidFill>
                <a:latin typeface="Courier" charset="0"/>
              </a:rPr>
              <a:t>[...]</a:t>
            </a:r>
            <a:endParaRPr lang="en-US" dirty="0"/>
          </a:p>
        </p:txBody>
      </p:sp>
    </p:spTree>
    <p:extLst>
      <p:ext uri="{BB962C8B-B14F-4D97-AF65-F5344CB8AC3E}">
        <p14:creationId xmlns:p14="http://schemas.microsoft.com/office/powerpoint/2010/main" val="576448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 Headers</a:t>
            </a:r>
            <a:endParaRPr lang="en-US" dirty="0"/>
          </a:p>
        </p:txBody>
      </p:sp>
      <p:sp>
        <p:nvSpPr>
          <p:cNvPr id="3" name="Content Placeholder 2"/>
          <p:cNvSpPr>
            <a:spLocks noGrp="1"/>
          </p:cNvSpPr>
          <p:nvPr>
            <p:ph idx="1"/>
          </p:nvPr>
        </p:nvSpPr>
        <p:spPr/>
        <p:txBody>
          <a:bodyPr>
            <a:normAutofit lnSpcReduction="10000"/>
          </a:bodyPr>
          <a:lstStyle/>
          <a:p>
            <a:r>
              <a:rPr lang="en-US" dirty="0" smtClean="0"/>
              <a:t>Headers are sent in the request from the client and received by the server.</a:t>
            </a:r>
          </a:p>
          <a:p>
            <a:endParaRPr lang="en-US" dirty="0"/>
          </a:p>
          <a:p>
            <a:r>
              <a:rPr lang="en-US" dirty="0" smtClean="0"/>
              <a:t>These headers include data about the client machine that can be used by a developer for analytical reasons or personalization.</a:t>
            </a:r>
          </a:p>
          <a:p>
            <a:endParaRPr lang="en-US" dirty="0"/>
          </a:p>
          <a:p>
            <a:pPr lvl="1"/>
            <a:r>
              <a:rPr lang="en-US" b="1" dirty="0" smtClean="0">
                <a:solidFill>
                  <a:schemeClr val="accent1"/>
                </a:solidFill>
              </a:rPr>
              <a:t>Host: </a:t>
            </a:r>
            <a:r>
              <a:rPr lang="en-US" dirty="0" smtClean="0"/>
              <a:t>requests for different domains can arrive at the same IP, the host tells the server which  </a:t>
            </a:r>
          </a:p>
          <a:p>
            <a:pPr lvl="1"/>
            <a:r>
              <a:rPr lang="en-US" b="1" dirty="0" smtClean="0">
                <a:solidFill>
                  <a:schemeClr val="accent1"/>
                </a:solidFill>
              </a:rPr>
              <a:t>User-Agent: </a:t>
            </a:r>
            <a:r>
              <a:rPr lang="en-US" dirty="0" smtClean="0"/>
              <a:t>specifying OS and browser used by the client</a:t>
            </a:r>
          </a:p>
          <a:p>
            <a:pPr lvl="1"/>
            <a:r>
              <a:rPr lang="en-US" b="1" dirty="0" smtClean="0">
                <a:solidFill>
                  <a:schemeClr val="accent1"/>
                </a:solidFill>
              </a:rPr>
              <a:t>Accept: </a:t>
            </a:r>
            <a:r>
              <a:rPr lang="en-US" dirty="0" smtClean="0"/>
              <a:t>tells the server what kind of media types the client can receive</a:t>
            </a:r>
          </a:p>
          <a:p>
            <a:pPr lvl="1"/>
            <a:r>
              <a:rPr lang="en-US" b="1" dirty="0" smtClean="0">
                <a:solidFill>
                  <a:schemeClr val="accent1"/>
                </a:solidFill>
              </a:rPr>
              <a:t>Accept-Encoding: </a:t>
            </a:r>
            <a:r>
              <a:rPr lang="en-US" dirty="0" smtClean="0"/>
              <a:t>specify what types of modifications can be done to the data before transmission</a:t>
            </a:r>
          </a:p>
          <a:p>
            <a:pPr lvl="1"/>
            <a:r>
              <a:rPr lang="en-US" b="1" dirty="0" smtClean="0">
                <a:solidFill>
                  <a:schemeClr val="accent1"/>
                </a:solidFill>
              </a:rPr>
              <a:t>Connection: </a:t>
            </a:r>
            <a:r>
              <a:rPr lang="en-US" dirty="0" smtClean="0"/>
              <a:t>specifies whether the server should keep the connection open, or close it after the response.</a:t>
            </a:r>
            <a:endParaRPr lang="en-US" b="1" dirty="0" smtClean="0">
              <a:solidFill>
                <a:schemeClr val="accent1"/>
              </a:solidFill>
            </a:endParaRPr>
          </a:p>
          <a:p>
            <a:pPr lvl="1"/>
            <a:r>
              <a:rPr lang="en-US" b="1" dirty="0" smtClean="0">
                <a:solidFill>
                  <a:schemeClr val="accent1"/>
                </a:solidFill>
              </a:rPr>
              <a:t>Cache-Control: </a:t>
            </a:r>
            <a:r>
              <a:rPr lang="en-US" dirty="0" smtClean="0"/>
              <a:t>allows the client to control caching mechanisms.</a:t>
            </a:r>
          </a:p>
          <a:p>
            <a:pPr lvl="1"/>
            <a:endParaRPr lang="en-US" dirty="0"/>
          </a:p>
        </p:txBody>
      </p:sp>
    </p:spTree>
    <p:extLst>
      <p:ext uri="{BB962C8B-B14F-4D97-AF65-F5344CB8AC3E}">
        <p14:creationId xmlns:p14="http://schemas.microsoft.com/office/powerpoint/2010/main" val="1315405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Methods</a:t>
            </a:r>
            <a:endParaRPr lang="en-US" dirty="0"/>
          </a:p>
        </p:txBody>
      </p:sp>
      <p:sp>
        <p:nvSpPr>
          <p:cNvPr id="3" name="Content Placeholder 2"/>
          <p:cNvSpPr>
            <a:spLocks noGrp="1"/>
          </p:cNvSpPr>
          <p:nvPr>
            <p:ph idx="1"/>
          </p:nvPr>
        </p:nvSpPr>
        <p:spPr/>
        <p:txBody>
          <a:bodyPr/>
          <a:lstStyle/>
          <a:p>
            <a:r>
              <a:rPr lang="en-US" dirty="0" smtClean="0"/>
              <a:t>HTTP protocol defines several different types of requests, each with a different intent.</a:t>
            </a:r>
          </a:p>
          <a:p>
            <a:pPr lvl="1"/>
            <a:r>
              <a:rPr lang="en-US" dirty="0" smtClean="0"/>
              <a:t>GET, POST, HEAD ( and a few seldom used requests such as PUT, DELETE, CONNECT, TRACE, OPTIONS)</a:t>
            </a:r>
          </a:p>
          <a:p>
            <a:pPr lvl="1"/>
            <a:endParaRPr lang="en-US" dirty="0"/>
          </a:p>
          <a:p>
            <a:r>
              <a:rPr lang="en-US" dirty="0" smtClean="0">
                <a:solidFill>
                  <a:schemeClr val="accent1"/>
                </a:solidFill>
              </a:rPr>
              <a:t>GET request </a:t>
            </a:r>
            <a:r>
              <a:rPr lang="en-US" dirty="0" smtClean="0"/>
              <a:t>– request for a resource located at a specified URL</a:t>
            </a:r>
          </a:p>
          <a:p>
            <a:r>
              <a:rPr lang="en-US" dirty="0" smtClean="0">
                <a:solidFill>
                  <a:schemeClr val="accent1"/>
                </a:solidFill>
              </a:rPr>
              <a:t>POST request </a:t>
            </a:r>
            <a:r>
              <a:rPr lang="en-US" dirty="0" smtClean="0"/>
              <a:t>– Used to transmit data to the server using an HTML form</a:t>
            </a:r>
          </a:p>
          <a:p>
            <a:r>
              <a:rPr lang="en-US" dirty="0" smtClean="0">
                <a:solidFill>
                  <a:schemeClr val="accent1"/>
                </a:solidFill>
              </a:rPr>
              <a:t>HEAD request </a:t>
            </a:r>
            <a:r>
              <a:rPr lang="en-US" dirty="0" smtClean="0"/>
              <a:t>– similar to GET, but only includes the header of a page (not the content) </a:t>
            </a:r>
            <a:r>
              <a:rPr lang="is-IS" dirty="0" smtClean="0"/>
              <a:t>… used by search engines to see if a page needs to be reindexed.</a:t>
            </a:r>
            <a:endParaRPr lang="en-US" dirty="0"/>
          </a:p>
        </p:txBody>
      </p:sp>
    </p:spTree>
    <p:extLst>
      <p:ext uri="{BB962C8B-B14F-4D97-AF65-F5344CB8AC3E}">
        <p14:creationId xmlns:p14="http://schemas.microsoft.com/office/powerpoint/2010/main" val="646072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GET versus POST requests</a:t>
            </a:r>
            <a:endParaRPr lang="en-US" dirty="0"/>
          </a:p>
        </p:txBody>
      </p:sp>
      <p:pic>
        <p:nvPicPr>
          <p:cNvPr id="270338" name="Picture 2" descr="C:\Users\ricardo\Desktop\ch1-3\CH01\4071501035.eps.png"/>
          <p:cNvPicPr>
            <a:picLocks noChangeAspect="1" noChangeArrowheads="1"/>
          </p:cNvPicPr>
          <p:nvPr/>
        </p:nvPicPr>
        <p:blipFill>
          <a:blip r:embed="rId2" cstate="print"/>
          <a:srcRect/>
          <a:stretch>
            <a:fillRect/>
          </a:stretch>
        </p:blipFill>
        <p:spPr bwMode="auto">
          <a:xfrm>
            <a:off x="2135560" y="1522608"/>
            <a:ext cx="7920880" cy="5131685"/>
          </a:xfrm>
          <a:prstGeom prst="rect">
            <a:avLst/>
          </a:prstGeom>
          <a:noFill/>
        </p:spPr>
      </p:pic>
    </p:spTree>
    <p:extLst>
      <p:ext uri="{BB962C8B-B14F-4D97-AF65-F5344CB8AC3E}">
        <p14:creationId xmlns:p14="http://schemas.microsoft.com/office/powerpoint/2010/main" val="1343488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4252"/>
            <a:ext cx="10972800" cy="990600"/>
          </a:xfrm>
        </p:spPr>
        <p:txBody>
          <a:bodyPr/>
          <a:lstStyle/>
          <a:p>
            <a:r>
              <a:rPr lang="en-US" dirty="0" smtClean="0"/>
              <a:t>Challenges of DS (cont.)</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accent6">
                    <a:lumMod val="75000"/>
                  </a:schemeClr>
                </a:solidFill>
              </a:rPr>
              <a:t>Failure Handling</a:t>
            </a:r>
            <a:r>
              <a:rPr lang="en-US" dirty="0" smtClean="0"/>
              <a:t> –  failure of nodes in a DS is the norm and should be handled</a:t>
            </a:r>
          </a:p>
          <a:p>
            <a:pPr lvl="1"/>
            <a:r>
              <a:rPr lang="en-US" dirty="0" smtClean="0">
                <a:solidFill>
                  <a:schemeClr val="tx2"/>
                </a:solidFill>
              </a:rPr>
              <a:t>Detect</a:t>
            </a:r>
            <a:r>
              <a:rPr lang="en-US" dirty="0" smtClean="0"/>
              <a:t> – detect failure, for example, checksums can be used to detect incomplete or corrupt data in a message. </a:t>
            </a:r>
          </a:p>
          <a:p>
            <a:pPr lvl="1"/>
            <a:r>
              <a:rPr lang="en-US" dirty="0" smtClean="0">
                <a:solidFill>
                  <a:schemeClr val="tx2"/>
                </a:solidFill>
              </a:rPr>
              <a:t>Mask </a:t>
            </a:r>
            <a:r>
              <a:rPr lang="en-US" dirty="0" smtClean="0"/>
              <a:t>– hide failure from the user when possible, by retransmitting messages, or having redundant disks/servers that host the data.</a:t>
            </a:r>
            <a:endParaRPr lang="en-US" dirty="0"/>
          </a:p>
          <a:p>
            <a:pPr lvl="1"/>
            <a:r>
              <a:rPr lang="en-US" dirty="0" smtClean="0">
                <a:solidFill>
                  <a:schemeClr val="tx2"/>
                </a:solidFill>
              </a:rPr>
              <a:t>Recovery</a:t>
            </a:r>
            <a:r>
              <a:rPr lang="en-US" dirty="0" smtClean="0"/>
              <a:t> – recover from failures by maintain logs utilized in “played back recover” or utilizing redundant components.</a:t>
            </a:r>
          </a:p>
          <a:p>
            <a:pPr lvl="1"/>
            <a:endParaRPr lang="en-US" dirty="0" smtClean="0"/>
          </a:p>
          <a:p>
            <a:r>
              <a:rPr lang="en-US" dirty="0" smtClean="0">
                <a:solidFill>
                  <a:schemeClr val="accent6">
                    <a:lumMod val="75000"/>
                  </a:schemeClr>
                </a:solidFill>
              </a:rPr>
              <a:t>Concurrency – </a:t>
            </a:r>
            <a:r>
              <a:rPr lang="en-US" dirty="0" smtClean="0"/>
              <a:t>handling concurrent access request to resources on the DS without sacrificing availability and high throughput. </a:t>
            </a:r>
          </a:p>
          <a:p>
            <a:endParaRPr lang="en-US" dirty="0" smtClean="0">
              <a:solidFill>
                <a:schemeClr val="accent6">
                  <a:lumMod val="75000"/>
                </a:schemeClr>
              </a:solidFill>
            </a:endParaRPr>
          </a:p>
          <a:p>
            <a:r>
              <a:rPr lang="en-US" dirty="0" smtClean="0">
                <a:solidFill>
                  <a:schemeClr val="accent6">
                    <a:lumMod val="75000"/>
                  </a:schemeClr>
                </a:solidFill>
              </a:rPr>
              <a:t>Transparency </a:t>
            </a:r>
            <a:r>
              <a:rPr lang="en-US" dirty="0" smtClean="0"/>
              <a:t>– concealment of the underlying DS from the user or the application programmer (ex. location transparency, failure transparency, etc.)</a:t>
            </a:r>
            <a:endParaRPr lang="en-US" dirty="0"/>
          </a:p>
        </p:txBody>
      </p:sp>
    </p:spTree>
    <p:extLst>
      <p:ext uri="{BB962C8B-B14F-4D97-AF65-F5344CB8AC3E}">
        <p14:creationId xmlns:p14="http://schemas.microsoft.com/office/powerpoint/2010/main" val="20219415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The server responds with a permanent redirect</a:t>
            </a:r>
            <a:endParaRPr lang="en-US" dirty="0"/>
          </a:p>
        </p:txBody>
      </p:sp>
      <p:sp>
        <p:nvSpPr>
          <p:cNvPr id="3" name="Content Placeholder 2"/>
          <p:cNvSpPr>
            <a:spLocks noGrp="1"/>
          </p:cNvSpPr>
          <p:nvPr>
            <p:ph idx="1"/>
          </p:nvPr>
        </p:nvSpPr>
        <p:spPr/>
        <p:txBody>
          <a:bodyPr>
            <a:normAutofit lnSpcReduction="10000"/>
          </a:bodyPr>
          <a:lstStyle/>
          <a:p>
            <a:r>
              <a:rPr lang="en-US" dirty="0" smtClean="0"/>
              <a:t>So, once the client sends a GET request, the server will respond. </a:t>
            </a:r>
            <a:endParaRPr lang="en-US" dirty="0"/>
          </a:p>
          <a:p>
            <a:r>
              <a:rPr lang="en-US" dirty="0" smtClean="0"/>
              <a:t>This is the response that the Facebook server sent back to the browser request: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server responded with a 301 Moved Permanently response to tell the browser to go to “</a:t>
            </a:r>
            <a:r>
              <a:rPr lang="en-US" dirty="0" smtClean="0">
                <a:solidFill>
                  <a:schemeClr val="accent6">
                    <a:lumMod val="75000"/>
                  </a:schemeClr>
                </a:solidFill>
              </a:rPr>
              <a:t>http://</a:t>
            </a:r>
            <a:r>
              <a:rPr lang="en-US" dirty="0" err="1" smtClean="0">
                <a:solidFill>
                  <a:schemeClr val="accent6">
                    <a:lumMod val="75000"/>
                  </a:schemeClr>
                </a:solidFill>
              </a:rPr>
              <a:t>www.facebook.com</a:t>
            </a:r>
            <a:r>
              <a:rPr lang="en-US" dirty="0" smtClean="0"/>
              <a:t>/” instead of “</a:t>
            </a:r>
            <a:r>
              <a:rPr lang="en-US" dirty="0" smtClean="0">
                <a:solidFill>
                  <a:schemeClr val="accent6">
                    <a:lumMod val="75000"/>
                  </a:schemeClr>
                </a:solidFill>
              </a:rPr>
              <a:t>http://</a:t>
            </a:r>
            <a:r>
              <a:rPr lang="en-US" dirty="0" err="1" smtClean="0">
                <a:solidFill>
                  <a:schemeClr val="accent6">
                    <a:lumMod val="75000"/>
                  </a:schemeClr>
                </a:solidFill>
              </a:rPr>
              <a:t>facebook.com</a:t>
            </a:r>
            <a:r>
              <a:rPr lang="en-US" dirty="0" smtClean="0"/>
              <a:t>/”.</a:t>
            </a:r>
          </a:p>
          <a:p>
            <a:endParaRPr lang="en-US" dirty="0"/>
          </a:p>
        </p:txBody>
      </p:sp>
      <p:sp>
        <p:nvSpPr>
          <p:cNvPr id="4" name="Rectangle 3"/>
          <p:cNvSpPr/>
          <p:nvPr/>
        </p:nvSpPr>
        <p:spPr>
          <a:xfrm>
            <a:off x="2192980" y="2592050"/>
            <a:ext cx="8887327" cy="2893100"/>
          </a:xfrm>
          <a:prstGeom prst="rect">
            <a:avLst/>
          </a:prstGeom>
          <a:solidFill>
            <a:schemeClr val="accent5">
              <a:lumMod val="20000"/>
              <a:lumOff val="80000"/>
            </a:schemeClr>
          </a:solidFill>
        </p:spPr>
        <p:txBody>
          <a:bodyPr wrap="square">
            <a:spAutoFit/>
          </a:bodyPr>
          <a:lstStyle/>
          <a:p>
            <a:pPr algn="just"/>
            <a:r>
              <a:rPr lang="en-US" sz="1400" dirty="0" smtClean="0">
                <a:solidFill>
                  <a:srgbClr val="262626"/>
                </a:solidFill>
                <a:latin typeface="Courier" charset="0"/>
              </a:rPr>
              <a:t>HTTP/1.1 301 Moved Permanently</a:t>
            </a:r>
          </a:p>
          <a:p>
            <a:pPr algn="just"/>
            <a:r>
              <a:rPr lang="en-US" sz="1400" dirty="0" smtClean="0">
                <a:solidFill>
                  <a:srgbClr val="262626"/>
                </a:solidFill>
                <a:latin typeface="Courier" charset="0"/>
              </a:rPr>
              <a:t>Cache-Control: private, no-store, no-cache, must-revalidate, post-check=0,</a:t>
            </a:r>
          </a:p>
          <a:p>
            <a:pPr algn="just"/>
            <a:r>
              <a:rPr lang="en-US" sz="1400" dirty="0" smtClean="0">
                <a:solidFill>
                  <a:srgbClr val="262626"/>
                </a:solidFill>
                <a:latin typeface="Courier" charset="0"/>
              </a:rPr>
              <a:t>      pre-check=0</a:t>
            </a:r>
          </a:p>
          <a:p>
            <a:pPr algn="just"/>
            <a:r>
              <a:rPr lang="en-US" sz="1400" dirty="0" smtClean="0">
                <a:solidFill>
                  <a:srgbClr val="262626"/>
                </a:solidFill>
                <a:latin typeface="Courier" charset="0"/>
              </a:rPr>
              <a:t>Expires: Sat, 01 Jan 2000 00:00:00 GMT</a:t>
            </a:r>
          </a:p>
          <a:p>
            <a:pPr algn="just"/>
            <a:r>
              <a:rPr lang="en-US" sz="1400" dirty="0" smtClean="0">
                <a:solidFill>
                  <a:srgbClr val="262626"/>
                </a:solidFill>
                <a:latin typeface="Courier" charset="0"/>
              </a:rPr>
              <a:t>Location: http://</a:t>
            </a:r>
            <a:r>
              <a:rPr lang="en-US" sz="1400" dirty="0" err="1" smtClean="0">
                <a:solidFill>
                  <a:srgbClr val="262626"/>
                </a:solidFill>
                <a:latin typeface="Courier" charset="0"/>
              </a:rPr>
              <a:t>www.facebook.com</a:t>
            </a:r>
            <a:r>
              <a:rPr lang="en-US" sz="1400" dirty="0" smtClean="0">
                <a:solidFill>
                  <a:srgbClr val="262626"/>
                </a:solidFill>
                <a:latin typeface="Courier" charset="0"/>
              </a:rPr>
              <a:t>/</a:t>
            </a:r>
          </a:p>
          <a:p>
            <a:pPr algn="just"/>
            <a:r>
              <a:rPr lang="en-US" sz="1400" dirty="0" smtClean="0">
                <a:solidFill>
                  <a:srgbClr val="262626"/>
                </a:solidFill>
                <a:latin typeface="Courier" charset="0"/>
              </a:rPr>
              <a:t>P3P: CP="DSP LAW"</a:t>
            </a:r>
          </a:p>
          <a:p>
            <a:pPr algn="just"/>
            <a:r>
              <a:rPr lang="en-US" sz="1400" dirty="0" smtClean="0">
                <a:solidFill>
                  <a:srgbClr val="262626"/>
                </a:solidFill>
                <a:latin typeface="Courier" charset="0"/>
              </a:rPr>
              <a:t>Pragma: no-cache</a:t>
            </a:r>
          </a:p>
          <a:p>
            <a:pPr algn="just"/>
            <a:r>
              <a:rPr lang="en-US" sz="1400" dirty="0" smtClean="0">
                <a:solidFill>
                  <a:srgbClr val="262626"/>
                </a:solidFill>
                <a:latin typeface="Courier" charset="0"/>
              </a:rPr>
              <a:t>Set-Cookie: </a:t>
            </a:r>
            <a:r>
              <a:rPr lang="en-US" sz="1400" dirty="0" err="1" smtClean="0">
                <a:solidFill>
                  <a:srgbClr val="262626"/>
                </a:solidFill>
                <a:latin typeface="Courier" charset="0"/>
              </a:rPr>
              <a:t>made_write_conn</a:t>
            </a:r>
            <a:r>
              <a:rPr lang="en-US" sz="1400" dirty="0" smtClean="0">
                <a:solidFill>
                  <a:srgbClr val="262626"/>
                </a:solidFill>
                <a:latin typeface="Courier" charset="0"/>
              </a:rPr>
              <a:t>=deleted; expires=Thu, 12-Feb-2009 05:09:50 GMT;</a:t>
            </a:r>
          </a:p>
          <a:p>
            <a:pPr algn="just"/>
            <a:r>
              <a:rPr lang="en-US" sz="1400" dirty="0" smtClean="0">
                <a:solidFill>
                  <a:srgbClr val="262626"/>
                </a:solidFill>
                <a:latin typeface="Courier" charset="0"/>
              </a:rPr>
              <a:t>      path=/; domain=.</a:t>
            </a:r>
            <a:r>
              <a:rPr lang="en-US" sz="1400" dirty="0" err="1" smtClean="0">
                <a:solidFill>
                  <a:srgbClr val="262626"/>
                </a:solidFill>
                <a:latin typeface="Courier" charset="0"/>
              </a:rPr>
              <a:t>facebook.com</a:t>
            </a:r>
            <a:r>
              <a:rPr lang="en-US" sz="1400" dirty="0" smtClean="0">
                <a:solidFill>
                  <a:srgbClr val="262626"/>
                </a:solidFill>
                <a:latin typeface="Courier" charset="0"/>
              </a:rPr>
              <a:t>; </a:t>
            </a:r>
            <a:r>
              <a:rPr lang="en-US" sz="1400" dirty="0" err="1" smtClean="0">
                <a:solidFill>
                  <a:srgbClr val="262626"/>
                </a:solidFill>
                <a:latin typeface="Courier" charset="0"/>
              </a:rPr>
              <a:t>httponly</a:t>
            </a:r>
            <a:endParaRPr lang="en-US" sz="1400" dirty="0" smtClean="0">
              <a:solidFill>
                <a:srgbClr val="262626"/>
              </a:solidFill>
              <a:latin typeface="Courier" charset="0"/>
            </a:endParaRPr>
          </a:p>
          <a:p>
            <a:pPr algn="just"/>
            <a:r>
              <a:rPr lang="en-US" sz="1400" dirty="0" smtClean="0">
                <a:solidFill>
                  <a:srgbClr val="262626"/>
                </a:solidFill>
                <a:latin typeface="Courier" charset="0"/>
              </a:rPr>
              <a:t>Content-Type: text/html; charset=utf-8</a:t>
            </a:r>
          </a:p>
          <a:p>
            <a:pPr algn="just"/>
            <a:r>
              <a:rPr lang="en-US" sz="1400" dirty="0" smtClean="0">
                <a:solidFill>
                  <a:srgbClr val="262626"/>
                </a:solidFill>
                <a:latin typeface="Courier" charset="0"/>
              </a:rPr>
              <a:t>X-</a:t>
            </a:r>
            <a:r>
              <a:rPr lang="en-US" sz="1400" dirty="0" err="1" smtClean="0">
                <a:solidFill>
                  <a:srgbClr val="262626"/>
                </a:solidFill>
                <a:latin typeface="Courier" charset="0"/>
              </a:rPr>
              <a:t>Cnection</a:t>
            </a:r>
            <a:r>
              <a:rPr lang="en-US" sz="1400" dirty="0" smtClean="0">
                <a:solidFill>
                  <a:srgbClr val="262626"/>
                </a:solidFill>
                <a:latin typeface="Courier" charset="0"/>
              </a:rPr>
              <a:t>: close</a:t>
            </a:r>
          </a:p>
          <a:p>
            <a:pPr algn="just"/>
            <a:r>
              <a:rPr lang="de-DE" sz="1400" dirty="0" smtClean="0">
                <a:solidFill>
                  <a:srgbClr val="262626"/>
                </a:solidFill>
                <a:latin typeface="Courier" charset="0"/>
              </a:rPr>
              <a:t>Date: </a:t>
            </a:r>
            <a:r>
              <a:rPr lang="de-DE" sz="1400" dirty="0" err="1" smtClean="0">
                <a:solidFill>
                  <a:srgbClr val="262626"/>
                </a:solidFill>
                <a:latin typeface="Courier" charset="0"/>
              </a:rPr>
              <a:t>Fri</a:t>
            </a:r>
            <a:r>
              <a:rPr lang="de-DE" sz="1400" dirty="0" smtClean="0">
                <a:solidFill>
                  <a:srgbClr val="262626"/>
                </a:solidFill>
                <a:latin typeface="Courier" charset="0"/>
              </a:rPr>
              <a:t>, </a:t>
            </a:r>
            <a:r>
              <a:rPr lang="en-US" sz="1400" dirty="0"/>
              <a:t>Wed, 18 Jan 2017 21:16:53 </a:t>
            </a:r>
            <a:r>
              <a:rPr lang="en-US" sz="1400" dirty="0" smtClean="0"/>
              <a:t>GMT</a:t>
            </a:r>
          </a:p>
          <a:p>
            <a:pPr algn="just"/>
            <a:r>
              <a:rPr lang="de-DE" sz="1400" dirty="0" smtClean="0">
                <a:solidFill>
                  <a:srgbClr val="262626"/>
                </a:solidFill>
                <a:latin typeface="Courier" charset="0"/>
              </a:rPr>
              <a:t>Content-</a:t>
            </a:r>
            <a:r>
              <a:rPr lang="de-DE" sz="1400" dirty="0" err="1" smtClean="0">
                <a:solidFill>
                  <a:srgbClr val="262626"/>
                </a:solidFill>
                <a:latin typeface="Courier" charset="0"/>
              </a:rPr>
              <a:t>Length</a:t>
            </a:r>
            <a:r>
              <a:rPr lang="de-DE" sz="1400" dirty="0" smtClean="0">
                <a:solidFill>
                  <a:srgbClr val="262626"/>
                </a:solidFill>
                <a:latin typeface="Courier" charset="0"/>
              </a:rPr>
              <a:t>: 0</a:t>
            </a:r>
            <a:endParaRPr lang="en-US" sz="1400" dirty="0"/>
          </a:p>
        </p:txBody>
      </p:sp>
    </p:spTree>
    <p:extLst>
      <p:ext uri="{BB962C8B-B14F-4D97-AF65-F5344CB8AC3E}">
        <p14:creationId xmlns:p14="http://schemas.microsoft.com/office/powerpoint/2010/main" val="480803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Codes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5127886"/>
              </p:ext>
            </p:extLst>
          </p:nvPr>
        </p:nvGraphicFramePr>
        <p:xfrm>
          <a:off x="609600" y="1627496"/>
          <a:ext cx="10799928" cy="5054600"/>
        </p:xfrm>
        <a:graphic>
          <a:graphicData uri="http://schemas.openxmlformats.org/drawingml/2006/table">
            <a:tbl>
              <a:tblPr firstRow="1" bandRow="1">
                <a:tableStyleId>{5C22544A-7EE6-4342-B048-85BDC9FD1C3A}</a:tableStyleId>
              </a:tblPr>
              <a:tblGrid>
                <a:gridCol w="3129887"/>
                <a:gridCol w="7670041"/>
              </a:tblGrid>
              <a:tr h="370840">
                <a:tc>
                  <a:txBody>
                    <a:bodyPr/>
                    <a:lstStyle/>
                    <a:p>
                      <a:r>
                        <a:rPr lang="en-US" dirty="0" smtClean="0"/>
                        <a:t>Code</a:t>
                      </a:r>
                      <a:endParaRPr lang="en-US" dirty="0"/>
                    </a:p>
                  </a:txBody>
                  <a:tcPr/>
                </a:tc>
                <a:tc>
                  <a:txBody>
                    <a:bodyPr/>
                    <a:lstStyle/>
                    <a:p>
                      <a:r>
                        <a:rPr lang="en-US" dirty="0" smtClean="0"/>
                        <a:t>Description</a:t>
                      </a:r>
                      <a:endParaRPr lang="en-US" dirty="0"/>
                    </a:p>
                  </a:txBody>
                  <a:tcPr/>
                </a:tc>
              </a:tr>
              <a:tr h="370840">
                <a:tc>
                  <a:txBody>
                    <a:bodyPr/>
                    <a:lstStyle/>
                    <a:p>
                      <a:r>
                        <a:rPr lang="en-US" dirty="0" smtClean="0"/>
                        <a:t>200: OK</a:t>
                      </a:r>
                      <a:endParaRPr lang="en-US" dirty="0"/>
                    </a:p>
                  </a:txBody>
                  <a:tcPr/>
                </a:tc>
                <a:tc>
                  <a:txBody>
                    <a:bodyPr/>
                    <a:lstStyle/>
                    <a:p>
                      <a:r>
                        <a:rPr lang="en-US" dirty="0" smtClean="0"/>
                        <a:t>The request was successful</a:t>
                      </a:r>
                      <a:endParaRPr lang="en-US" dirty="0"/>
                    </a:p>
                  </a:txBody>
                  <a:tcPr/>
                </a:tc>
              </a:tr>
              <a:tr h="370840">
                <a:tc>
                  <a:txBody>
                    <a:bodyPr/>
                    <a:lstStyle/>
                    <a:p>
                      <a:r>
                        <a:rPr lang="en-US" dirty="0" smtClean="0"/>
                        <a:t>301: Moved Permanently</a:t>
                      </a:r>
                    </a:p>
                  </a:txBody>
                  <a:tcPr/>
                </a:tc>
                <a:tc>
                  <a:txBody>
                    <a:bodyPr/>
                    <a:lstStyle/>
                    <a:p>
                      <a:r>
                        <a:rPr lang="en-US" dirty="0" smtClean="0"/>
                        <a:t>Tells</a:t>
                      </a:r>
                      <a:r>
                        <a:rPr lang="en-US" baseline="0" dirty="0" smtClean="0"/>
                        <a:t> the client the request URL permanently moved, and the new location for that resource is returned in the response. </a:t>
                      </a:r>
                      <a:endParaRPr lang="en-US" dirty="0"/>
                    </a:p>
                  </a:txBody>
                  <a:tcPr/>
                </a:tc>
              </a:tr>
              <a:tr h="370840">
                <a:tc>
                  <a:txBody>
                    <a:bodyPr/>
                    <a:lstStyle/>
                    <a:p>
                      <a:r>
                        <a:rPr lang="en-US" dirty="0" smtClean="0"/>
                        <a:t>304: Not Modified</a:t>
                      </a:r>
                      <a:endParaRPr lang="en-US" dirty="0"/>
                    </a:p>
                  </a:txBody>
                  <a:tcPr/>
                </a:tc>
                <a:tc>
                  <a:txBody>
                    <a:bodyPr/>
                    <a:lstStyle/>
                    <a:p>
                      <a:r>
                        <a:rPr lang="en-US" dirty="0" smtClean="0"/>
                        <a:t>Notifies</a:t>
                      </a:r>
                      <a:r>
                        <a:rPr lang="en-US" baseline="0" dirty="0" smtClean="0"/>
                        <a:t> the client that the requested URL is no newer than the one in the client cache.</a:t>
                      </a:r>
                      <a:endParaRPr lang="en-US" dirty="0"/>
                    </a:p>
                  </a:txBody>
                  <a:tcPr/>
                </a:tc>
              </a:tr>
              <a:tr h="370840">
                <a:tc>
                  <a:txBody>
                    <a:bodyPr/>
                    <a:lstStyle/>
                    <a:p>
                      <a:r>
                        <a:rPr lang="en-US" dirty="0" smtClean="0"/>
                        <a:t>307: Temporary redirect</a:t>
                      </a:r>
                      <a:endParaRPr lang="en-US" dirty="0"/>
                    </a:p>
                  </a:txBody>
                  <a:tcPr/>
                </a:tc>
                <a:tc>
                  <a:txBody>
                    <a:bodyPr/>
                    <a:lstStyle/>
                    <a:p>
                      <a:r>
                        <a:rPr lang="en-US" dirty="0" smtClean="0"/>
                        <a:t>Similar</a:t>
                      </a:r>
                      <a:r>
                        <a:rPr lang="en-US" baseline="0" dirty="0" smtClean="0"/>
                        <a:t> to 301, it redirects the browser to another URL (considered temporary).</a:t>
                      </a:r>
                      <a:endParaRPr lang="en-US" dirty="0"/>
                    </a:p>
                  </a:txBody>
                  <a:tcPr/>
                </a:tc>
              </a:tr>
              <a:tr h="370840">
                <a:tc>
                  <a:txBody>
                    <a:bodyPr/>
                    <a:lstStyle/>
                    <a:p>
                      <a:r>
                        <a:rPr lang="en-US" dirty="0" smtClean="0"/>
                        <a:t>400:</a:t>
                      </a:r>
                      <a:r>
                        <a:rPr lang="en-US" baseline="0" dirty="0" smtClean="0"/>
                        <a:t> Bad Request</a:t>
                      </a:r>
                      <a:endParaRPr lang="en-US" dirty="0"/>
                    </a:p>
                  </a:txBody>
                  <a:tcPr/>
                </a:tc>
                <a:tc>
                  <a:txBody>
                    <a:bodyPr/>
                    <a:lstStyle/>
                    <a:p>
                      <a:r>
                        <a:rPr lang="en-US" dirty="0" smtClean="0"/>
                        <a:t>Something</a:t>
                      </a:r>
                      <a:r>
                        <a:rPr lang="en-US" baseline="0" dirty="0" smtClean="0"/>
                        <a:t> about the HTTP request is not correct. </a:t>
                      </a:r>
                      <a:endParaRPr lang="en-US" dirty="0"/>
                    </a:p>
                  </a:txBody>
                  <a:tcPr/>
                </a:tc>
              </a:tr>
              <a:tr h="370840">
                <a:tc>
                  <a:txBody>
                    <a:bodyPr/>
                    <a:lstStyle/>
                    <a:p>
                      <a:r>
                        <a:rPr lang="en-US" dirty="0" smtClean="0"/>
                        <a:t>401: Unauthorized</a:t>
                      </a:r>
                      <a:endParaRPr lang="en-US" dirty="0"/>
                    </a:p>
                  </a:txBody>
                  <a:tcPr/>
                </a:tc>
                <a:tc>
                  <a:txBody>
                    <a:bodyPr/>
                    <a:lstStyle/>
                    <a:p>
                      <a:r>
                        <a:rPr lang="en-US" dirty="0" smtClean="0"/>
                        <a:t>Client doesn’t have the credentials to access the resource</a:t>
                      </a:r>
                      <a:endParaRPr lang="en-US" dirty="0"/>
                    </a:p>
                  </a:txBody>
                  <a:tcPr/>
                </a:tc>
              </a:tr>
              <a:tr h="370840">
                <a:tc>
                  <a:txBody>
                    <a:bodyPr/>
                    <a:lstStyle/>
                    <a:p>
                      <a:r>
                        <a:rPr lang="en-US" dirty="0" smtClean="0"/>
                        <a:t>404: Not found</a:t>
                      </a:r>
                      <a:endParaRPr lang="en-US" dirty="0"/>
                    </a:p>
                  </a:txBody>
                  <a:tcPr/>
                </a:tc>
                <a:tc>
                  <a:txBody>
                    <a:bodyPr/>
                    <a:lstStyle/>
                    <a:p>
                      <a:r>
                        <a:rPr lang="en-US" dirty="0" smtClean="0"/>
                        <a:t>Requested resource is not found</a:t>
                      </a:r>
                      <a:endParaRPr lang="en-US" dirty="0"/>
                    </a:p>
                  </a:txBody>
                  <a:tcPr/>
                </a:tc>
              </a:tr>
              <a:tr h="370840">
                <a:tc>
                  <a:txBody>
                    <a:bodyPr/>
                    <a:lstStyle/>
                    <a:p>
                      <a:r>
                        <a:rPr lang="en-US" dirty="0" smtClean="0"/>
                        <a:t>414: Request URI too</a:t>
                      </a:r>
                      <a:r>
                        <a:rPr lang="en-US" baseline="0" dirty="0" smtClean="0"/>
                        <a:t> long</a:t>
                      </a:r>
                      <a:endParaRPr lang="en-US" dirty="0"/>
                    </a:p>
                  </a:txBody>
                  <a:tcPr/>
                </a:tc>
                <a:tc>
                  <a:txBody>
                    <a:bodyPr/>
                    <a:lstStyle/>
                    <a:p>
                      <a:r>
                        <a:rPr lang="en-US" dirty="0" smtClean="0"/>
                        <a:t>URLS</a:t>
                      </a:r>
                      <a:r>
                        <a:rPr lang="en-US" baseline="0" dirty="0" smtClean="0"/>
                        <a:t> have a length limitation, hence a 414 is issued when too much data is being transmitted.</a:t>
                      </a:r>
                      <a:endParaRPr lang="en-US" dirty="0"/>
                    </a:p>
                  </a:txBody>
                  <a:tcPr/>
                </a:tc>
              </a:tr>
              <a:tr h="370840">
                <a:tc>
                  <a:txBody>
                    <a:bodyPr/>
                    <a:lstStyle/>
                    <a:p>
                      <a:r>
                        <a:rPr lang="en-US" dirty="0" smtClean="0"/>
                        <a:t>500: Internal server error</a:t>
                      </a:r>
                      <a:endParaRPr lang="en-US" dirty="0"/>
                    </a:p>
                  </a:txBody>
                  <a:tcPr/>
                </a:tc>
                <a:tc>
                  <a:txBody>
                    <a:bodyPr/>
                    <a:lstStyle/>
                    <a:p>
                      <a:r>
                        <a:rPr lang="en-US" dirty="0" smtClean="0"/>
                        <a:t>The server</a:t>
                      </a:r>
                      <a:r>
                        <a:rPr lang="en-US" baseline="0" dirty="0" smtClean="0"/>
                        <a:t> has encountered an internal error and cannot respond to the request </a:t>
                      </a:r>
                      <a:endParaRPr lang="en-US" dirty="0"/>
                    </a:p>
                  </a:txBody>
                  <a:tcPr/>
                </a:tc>
              </a:tr>
            </a:tbl>
          </a:graphicData>
        </a:graphic>
      </p:graphicFrame>
    </p:spTree>
    <p:extLst>
      <p:ext uri="{BB962C8B-B14F-4D97-AF65-F5344CB8AC3E}">
        <p14:creationId xmlns:p14="http://schemas.microsoft.com/office/powerpoint/2010/main" val="1071366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The browser follows the redirect</a:t>
            </a:r>
          </a:p>
        </p:txBody>
      </p:sp>
      <p:sp>
        <p:nvSpPr>
          <p:cNvPr id="3" name="Content Placeholder 2"/>
          <p:cNvSpPr>
            <a:spLocks noGrp="1"/>
          </p:cNvSpPr>
          <p:nvPr>
            <p:ph idx="1"/>
          </p:nvPr>
        </p:nvSpPr>
        <p:spPr/>
        <p:txBody>
          <a:bodyPr/>
          <a:lstStyle/>
          <a:p>
            <a:r>
              <a:rPr lang="en-US" dirty="0"/>
              <a:t>The browser now knows that </a:t>
            </a:r>
            <a:r>
              <a:rPr lang="en-US" dirty="0" smtClean="0">
                <a:solidFill>
                  <a:schemeClr val="accent2"/>
                </a:solidFill>
              </a:rPr>
              <a:t>http</a:t>
            </a:r>
            <a:r>
              <a:rPr lang="en-US" dirty="0">
                <a:solidFill>
                  <a:schemeClr val="accent2"/>
                </a:solidFill>
              </a:rPr>
              <a:t>://</a:t>
            </a:r>
            <a:r>
              <a:rPr lang="en-US" dirty="0" err="1">
                <a:solidFill>
                  <a:schemeClr val="accent2"/>
                </a:solidFill>
              </a:rPr>
              <a:t>www.facebook.com</a:t>
            </a:r>
            <a:r>
              <a:rPr lang="en-US" dirty="0" smtClean="0">
                <a:solidFill>
                  <a:schemeClr val="accent2"/>
                </a:solidFill>
              </a:rPr>
              <a:t>/ </a:t>
            </a:r>
            <a:r>
              <a:rPr lang="en-US" dirty="0"/>
              <a:t>is the correct URL to go to, and so it sends out another GET request:</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The </a:t>
            </a:r>
            <a:r>
              <a:rPr lang="en-US" dirty="0"/>
              <a:t>meaning of the headers is the same as for the first request.</a:t>
            </a:r>
          </a:p>
        </p:txBody>
      </p:sp>
      <p:sp>
        <p:nvSpPr>
          <p:cNvPr id="4" name="Rectangle 3"/>
          <p:cNvSpPr/>
          <p:nvPr/>
        </p:nvSpPr>
        <p:spPr>
          <a:xfrm>
            <a:off x="2350168" y="2685507"/>
            <a:ext cx="7347285" cy="2862322"/>
          </a:xfrm>
          <a:prstGeom prst="rect">
            <a:avLst/>
          </a:prstGeom>
          <a:solidFill>
            <a:schemeClr val="accent5">
              <a:lumMod val="20000"/>
              <a:lumOff val="80000"/>
            </a:schemeClr>
          </a:solidFill>
        </p:spPr>
        <p:txBody>
          <a:bodyPr wrap="square">
            <a:spAutoFit/>
          </a:bodyPr>
          <a:lstStyle/>
          <a:p>
            <a:pPr algn="just"/>
            <a:r>
              <a:rPr lang="en-US" dirty="0" smtClean="0">
                <a:solidFill>
                  <a:srgbClr val="262626"/>
                </a:solidFill>
                <a:latin typeface="Courier" charset="0"/>
              </a:rPr>
              <a:t>GET http://</a:t>
            </a:r>
            <a:r>
              <a:rPr lang="en-US" dirty="0" err="1" smtClean="0">
                <a:solidFill>
                  <a:srgbClr val="262626"/>
                </a:solidFill>
                <a:latin typeface="Courier" charset="0"/>
              </a:rPr>
              <a:t>www.facebook.com</a:t>
            </a:r>
            <a:r>
              <a:rPr lang="en-US" dirty="0" smtClean="0">
                <a:solidFill>
                  <a:srgbClr val="262626"/>
                </a:solidFill>
                <a:latin typeface="Courier" charset="0"/>
              </a:rPr>
              <a:t>/ HTTP/1.1</a:t>
            </a:r>
          </a:p>
          <a:p>
            <a:pPr algn="just"/>
            <a:r>
              <a:rPr lang="en-US" dirty="0" smtClean="0">
                <a:solidFill>
                  <a:srgbClr val="262626"/>
                </a:solidFill>
                <a:latin typeface="Courier" charset="0"/>
              </a:rPr>
              <a:t>Accept: application/x-</a:t>
            </a:r>
            <a:r>
              <a:rPr lang="en-US" dirty="0" err="1" smtClean="0">
                <a:solidFill>
                  <a:srgbClr val="262626"/>
                </a:solidFill>
                <a:latin typeface="Courier" charset="0"/>
              </a:rPr>
              <a:t>ms</a:t>
            </a:r>
            <a:r>
              <a:rPr lang="en-US" dirty="0" smtClean="0">
                <a:solidFill>
                  <a:srgbClr val="262626"/>
                </a:solidFill>
                <a:latin typeface="Courier" charset="0"/>
              </a:rPr>
              <a:t>-application, image/jpeg, application/</a:t>
            </a:r>
            <a:r>
              <a:rPr lang="en-US" dirty="0" err="1" smtClean="0">
                <a:solidFill>
                  <a:srgbClr val="262626"/>
                </a:solidFill>
                <a:latin typeface="Courier" charset="0"/>
              </a:rPr>
              <a:t>xaml+xml</a:t>
            </a:r>
            <a:r>
              <a:rPr lang="en-US" dirty="0" smtClean="0">
                <a:solidFill>
                  <a:srgbClr val="262626"/>
                </a:solidFill>
                <a:latin typeface="Courier" charset="0"/>
              </a:rPr>
              <a:t>, </a:t>
            </a:r>
            <a:r>
              <a:rPr lang="en-US" dirty="0" smtClean="0">
                <a:solidFill>
                  <a:srgbClr val="9ECFE0"/>
                </a:solidFill>
                <a:latin typeface="Courier" charset="0"/>
              </a:rPr>
              <a:t>[...]</a:t>
            </a:r>
            <a:endParaRPr lang="en-US" dirty="0" smtClean="0">
              <a:solidFill>
                <a:srgbClr val="262626"/>
              </a:solidFill>
              <a:latin typeface="Courier" charset="0"/>
            </a:endParaRPr>
          </a:p>
          <a:p>
            <a:pPr algn="just"/>
            <a:r>
              <a:rPr lang="en-US" dirty="0" smtClean="0">
                <a:solidFill>
                  <a:srgbClr val="262626"/>
                </a:solidFill>
                <a:latin typeface="Courier" charset="0"/>
              </a:rPr>
              <a:t>Accept-Language: </a:t>
            </a:r>
            <a:r>
              <a:rPr lang="en-US" dirty="0" err="1" smtClean="0">
                <a:solidFill>
                  <a:srgbClr val="262626"/>
                </a:solidFill>
                <a:latin typeface="Courier" charset="0"/>
              </a:rPr>
              <a:t>en</a:t>
            </a:r>
            <a:r>
              <a:rPr lang="en-US" dirty="0" smtClean="0">
                <a:solidFill>
                  <a:srgbClr val="262626"/>
                </a:solidFill>
                <a:latin typeface="Courier" charset="0"/>
              </a:rPr>
              <a:t>-US</a:t>
            </a:r>
          </a:p>
          <a:p>
            <a:pPr algn="just"/>
            <a:r>
              <a:rPr lang="en-US" dirty="0" smtClean="0">
                <a:solidFill>
                  <a:srgbClr val="262626"/>
                </a:solidFill>
                <a:latin typeface="Courier" charset="0"/>
              </a:rPr>
              <a:t>User-Agent: Mozilla/4.0 (compatible; MSIE 8.0; Windows NT 6.1; WOW64; </a:t>
            </a:r>
            <a:r>
              <a:rPr lang="en-US" dirty="0" smtClean="0">
                <a:solidFill>
                  <a:srgbClr val="9ECFE0"/>
                </a:solidFill>
                <a:latin typeface="Courier" charset="0"/>
              </a:rPr>
              <a:t>[...]</a:t>
            </a:r>
            <a:endParaRPr lang="en-US" dirty="0" smtClean="0">
              <a:solidFill>
                <a:srgbClr val="262626"/>
              </a:solidFill>
              <a:latin typeface="Courier" charset="0"/>
            </a:endParaRPr>
          </a:p>
          <a:p>
            <a:pPr algn="just"/>
            <a:r>
              <a:rPr lang="en-US" dirty="0" smtClean="0">
                <a:solidFill>
                  <a:srgbClr val="262626"/>
                </a:solidFill>
                <a:latin typeface="Courier" charset="0"/>
              </a:rPr>
              <a:t>Accept-Encoding: </a:t>
            </a:r>
            <a:r>
              <a:rPr lang="en-US" dirty="0" err="1" smtClean="0">
                <a:solidFill>
                  <a:srgbClr val="262626"/>
                </a:solidFill>
                <a:latin typeface="Courier" charset="0"/>
              </a:rPr>
              <a:t>gzip</a:t>
            </a:r>
            <a:r>
              <a:rPr lang="en-US" dirty="0" smtClean="0">
                <a:solidFill>
                  <a:srgbClr val="262626"/>
                </a:solidFill>
                <a:latin typeface="Courier" charset="0"/>
              </a:rPr>
              <a:t>, deflate</a:t>
            </a:r>
          </a:p>
          <a:p>
            <a:pPr algn="just"/>
            <a:r>
              <a:rPr lang="en-US" dirty="0" smtClean="0">
                <a:solidFill>
                  <a:srgbClr val="262626"/>
                </a:solidFill>
                <a:latin typeface="Courier" charset="0"/>
              </a:rPr>
              <a:t>Connection: Keep-Alive</a:t>
            </a:r>
          </a:p>
          <a:p>
            <a:pPr algn="just"/>
            <a:r>
              <a:rPr lang="en-US" dirty="0" smtClean="0">
                <a:solidFill>
                  <a:srgbClr val="262626"/>
                </a:solidFill>
                <a:latin typeface="Courier" charset="0"/>
              </a:rPr>
              <a:t>Cookie: </a:t>
            </a:r>
            <a:r>
              <a:rPr lang="en-US" dirty="0" err="1" smtClean="0">
                <a:solidFill>
                  <a:srgbClr val="262626"/>
                </a:solidFill>
                <a:latin typeface="Courier" charset="0"/>
              </a:rPr>
              <a:t>lsd</a:t>
            </a:r>
            <a:r>
              <a:rPr lang="en-US" dirty="0" smtClean="0">
                <a:solidFill>
                  <a:srgbClr val="262626"/>
                </a:solidFill>
                <a:latin typeface="Courier" charset="0"/>
              </a:rPr>
              <a:t>=XW</a:t>
            </a:r>
            <a:r>
              <a:rPr lang="en-US" dirty="0" smtClean="0">
                <a:solidFill>
                  <a:srgbClr val="9ECFE0"/>
                </a:solidFill>
                <a:latin typeface="Courier" charset="0"/>
              </a:rPr>
              <a:t>[...]</a:t>
            </a:r>
            <a:r>
              <a:rPr lang="en-US" dirty="0" smtClean="0">
                <a:solidFill>
                  <a:srgbClr val="262626"/>
                </a:solidFill>
                <a:latin typeface="Courier" charset="0"/>
              </a:rPr>
              <a:t>; </a:t>
            </a:r>
            <a:r>
              <a:rPr lang="en-US" dirty="0" err="1" smtClean="0">
                <a:solidFill>
                  <a:srgbClr val="262626"/>
                </a:solidFill>
                <a:latin typeface="Courier" charset="0"/>
              </a:rPr>
              <a:t>c_user</a:t>
            </a:r>
            <a:r>
              <a:rPr lang="en-US" dirty="0" smtClean="0">
                <a:solidFill>
                  <a:srgbClr val="262626"/>
                </a:solidFill>
                <a:latin typeface="Courier" charset="0"/>
              </a:rPr>
              <a:t>=21</a:t>
            </a:r>
            <a:r>
              <a:rPr lang="en-US" dirty="0" smtClean="0">
                <a:solidFill>
                  <a:srgbClr val="9ECFE0"/>
                </a:solidFill>
                <a:latin typeface="Courier" charset="0"/>
              </a:rPr>
              <a:t>[...]</a:t>
            </a:r>
            <a:r>
              <a:rPr lang="en-US" dirty="0" smtClean="0">
                <a:solidFill>
                  <a:srgbClr val="262626"/>
                </a:solidFill>
                <a:latin typeface="Courier" charset="0"/>
              </a:rPr>
              <a:t>; x-</a:t>
            </a:r>
            <a:r>
              <a:rPr lang="en-US" dirty="0" err="1" smtClean="0">
                <a:solidFill>
                  <a:srgbClr val="262626"/>
                </a:solidFill>
                <a:latin typeface="Courier" charset="0"/>
              </a:rPr>
              <a:t>referer</a:t>
            </a:r>
            <a:r>
              <a:rPr lang="en-US" dirty="0" smtClean="0">
                <a:solidFill>
                  <a:srgbClr val="262626"/>
                </a:solidFill>
                <a:latin typeface="Courier" charset="0"/>
              </a:rPr>
              <a:t>=</a:t>
            </a:r>
            <a:r>
              <a:rPr lang="en-US" dirty="0" smtClean="0">
                <a:solidFill>
                  <a:srgbClr val="9ECFE0"/>
                </a:solidFill>
                <a:latin typeface="Courier" charset="0"/>
              </a:rPr>
              <a:t>[...]</a:t>
            </a:r>
            <a:endParaRPr lang="en-US" dirty="0" smtClean="0">
              <a:solidFill>
                <a:srgbClr val="262626"/>
              </a:solidFill>
              <a:latin typeface="Courier" charset="0"/>
            </a:endParaRPr>
          </a:p>
          <a:p>
            <a:pPr algn="just"/>
            <a:r>
              <a:rPr lang="en-US" dirty="0" smtClean="0">
                <a:solidFill>
                  <a:srgbClr val="262626"/>
                </a:solidFill>
                <a:latin typeface="Courier" charset="0"/>
              </a:rPr>
              <a:t>Host: </a:t>
            </a:r>
            <a:r>
              <a:rPr lang="en-US" dirty="0" err="1" smtClean="0">
                <a:solidFill>
                  <a:srgbClr val="262626"/>
                </a:solidFill>
                <a:latin typeface="Courier" charset="0"/>
              </a:rPr>
              <a:t>www.facebook.com</a:t>
            </a:r>
            <a:endParaRPr lang="en-US" dirty="0"/>
          </a:p>
        </p:txBody>
      </p:sp>
    </p:spTree>
    <p:extLst>
      <p:ext uri="{BB962C8B-B14F-4D97-AF65-F5344CB8AC3E}">
        <p14:creationId xmlns:p14="http://schemas.microsoft.com/office/powerpoint/2010/main" val="1502244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7148"/>
            <a:ext cx="10972800" cy="990600"/>
          </a:xfrm>
        </p:spPr>
        <p:txBody>
          <a:bodyPr/>
          <a:lstStyle/>
          <a:p>
            <a:r>
              <a:rPr lang="en-US" dirty="0"/>
              <a:t>6. The server ‘handles’ the request</a:t>
            </a:r>
          </a:p>
        </p:txBody>
      </p:sp>
      <p:sp>
        <p:nvSpPr>
          <p:cNvPr id="3" name="Content Placeholder 2"/>
          <p:cNvSpPr>
            <a:spLocks noGrp="1"/>
          </p:cNvSpPr>
          <p:nvPr>
            <p:ph idx="1"/>
          </p:nvPr>
        </p:nvSpPr>
        <p:spPr/>
        <p:txBody>
          <a:bodyPr/>
          <a:lstStyle/>
          <a:p>
            <a:r>
              <a:rPr lang="en-US" dirty="0"/>
              <a:t>The server will receive the GET request, process it, and send back a response</a:t>
            </a:r>
            <a:r>
              <a:rPr lang="en-US" dirty="0" smtClean="0"/>
              <a:t>.</a:t>
            </a:r>
          </a:p>
          <a:p>
            <a:endParaRPr lang="en-US" dirty="0"/>
          </a:p>
          <a:p>
            <a:r>
              <a:rPr lang="en-US" dirty="0"/>
              <a:t>This may seem like a straightforward task, but in fact there is a lot of interesting stuff that happens here – even on a simple </a:t>
            </a:r>
            <a:r>
              <a:rPr lang="en-US" dirty="0" smtClean="0"/>
              <a:t>site, </a:t>
            </a:r>
            <a:r>
              <a:rPr lang="en-US" dirty="0"/>
              <a:t>let alone on a massively scalable site like F</a:t>
            </a:r>
            <a:r>
              <a:rPr lang="en-US" dirty="0" smtClean="0"/>
              <a:t>acebook</a:t>
            </a:r>
            <a:r>
              <a:rPr lang="en-US" dirty="0"/>
              <a:t>.</a:t>
            </a:r>
          </a:p>
        </p:txBody>
      </p:sp>
    </p:spTree>
    <p:extLst>
      <p:ext uri="{BB962C8B-B14F-4D97-AF65-F5344CB8AC3E}">
        <p14:creationId xmlns:p14="http://schemas.microsoft.com/office/powerpoint/2010/main" val="288861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The server sends back a HTML response</a:t>
            </a:r>
          </a:p>
        </p:txBody>
      </p:sp>
      <p:sp>
        <p:nvSpPr>
          <p:cNvPr id="3" name="Content Placeholder 2"/>
          <p:cNvSpPr>
            <a:spLocks noGrp="1"/>
          </p:cNvSpPr>
          <p:nvPr>
            <p:ph idx="1"/>
          </p:nvPr>
        </p:nvSpPr>
        <p:spPr/>
        <p:txBody>
          <a:bodyPr/>
          <a:lstStyle/>
          <a:p>
            <a:r>
              <a:rPr lang="en-US" dirty="0"/>
              <a:t>Here is the response that the server generated and sent back: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7089" y="2312069"/>
            <a:ext cx="2954560" cy="1201153"/>
          </a:xfrm>
          <a:prstGeom prst="rect">
            <a:avLst/>
          </a:prstGeom>
        </p:spPr>
      </p:pic>
      <p:sp>
        <p:nvSpPr>
          <p:cNvPr id="5" name="Rectangle 4"/>
          <p:cNvSpPr/>
          <p:nvPr/>
        </p:nvSpPr>
        <p:spPr>
          <a:xfrm>
            <a:off x="1082842" y="2312069"/>
            <a:ext cx="7002379" cy="4247317"/>
          </a:xfrm>
          <a:prstGeom prst="rect">
            <a:avLst/>
          </a:prstGeom>
          <a:solidFill>
            <a:schemeClr val="accent5">
              <a:lumMod val="20000"/>
              <a:lumOff val="80000"/>
            </a:schemeClr>
          </a:solidFill>
        </p:spPr>
        <p:txBody>
          <a:bodyPr wrap="square">
            <a:spAutoFit/>
          </a:bodyPr>
          <a:lstStyle/>
          <a:p>
            <a:pPr algn="just"/>
            <a:r>
              <a:rPr lang="cs-CZ" dirty="0" smtClean="0">
                <a:solidFill>
                  <a:srgbClr val="262626"/>
                </a:solidFill>
                <a:latin typeface="Courier" charset="0"/>
              </a:rPr>
              <a:t>HTTP/1.1 200 OK</a:t>
            </a:r>
          </a:p>
          <a:p>
            <a:pPr algn="just"/>
            <a:r>
              <a:rPr lang="cs-CZ" dirty="0" err="1" smtClean="0">
                <a:solidFill>
                  <a:srgbClr val="262626"/>
                </a:solidFill>
                <a:latin typeface="Courier" charset="0"/>
              </a:rPr>
              <a:t>Cache-Control</a:t>
            </a:r>
            <a:r>
              <a:rPr lang="cs-CZ" dirty="0" smtClean="0">
                <a:solidFill>
                  <a:srgbClr val="262626"/>
                </a:solidFill>
                <a:latin typeface="Courier" charset="0"/>
              </a:rPr>
              <a:t>: </a:t>
            </a:r>
            <a:r>
              <a:rPr lang="cs-CZ" dirty="0" err="1" smtClean="0">
                <a:solidFill>
                  <a:srgbClr val="262626"/>
                </a:solidFill>
                <a:latin typeface="Courier" charset="0"/>
              </a:rPr>
              <a:t>private</a:t>
            </a:r>
            <a:r>
              <a:rPr lang="cs-CZ" dirty="0" smtClean="0">
                <a:solidFill>
                  <a:srgbClr val="262626"/>
                </a:solidFill>
                <a:latin typeface="Courier" charset="0"/>
              </a:rPr>
              <a:t>, no-</a:t>
            </a:r>
            <a:r>
              <a:rPr lang="cs-CZ" dirty="0" err="1" smtClean="0">
                <a:solidFill>
                  <a:srgbClr val="262626"/>
                </a:solidFill>
                <a:latin typeface="Courier" charset="0"/>
              </a:rPr>
              <a:t>store</a:t>
            </a:r>
            <a:r>
              <a:rPr lang="cs-CZ" dirty="0" smtClean="0">
                <a:solidFill>
                  <a:srgbClr val="262626"/>
                </a:solidFill>
                <a:latin typeface="Courier" charset="0"/>
              </a:rPr>
              <a:t>, no-</a:t>
            </a:r>
            <a:r>
              <a:rPr lang="cs-CZ" dirty="0" err="1" smtClean="0">
                <a:solidFill>
                  <a:srgbClr val="262626"/>
                </a:solidFill>
                <a:latin typeface="Courier" charset="0"/>
              </a:rPr>
              <a:t>cache</a:t>
            </a:r>
            <a:r>
              <a:rPr lang="cs-CZ" dirty="0" smtClean="0">
                <a:solidFill>
                  <a:srgbClr val="262626"/>
                </a:solidFill>
                <a:latin typeface="Courier" charset="0"/>
              </a:rPr>
              <a:t>, </a:t>
            </a:r>
            <a:r>
              <a:rPr lang="cs-CZ" dirty="0" err="1" smtClean="0">
                <a:solidFill>
                  <a:srgbClr val="262626"/>
                </a:solidFill>
                <a:latin typeface="Courier" charset="0"/>
              </a:rPr>
              <a:t>must-revalidate</a:t>
            </a:r>
            <a:r>
              <a:rPr lang="cs-CZ" dirty="0" smtClean="0">
                <a:solidFill>
                  <a:srgbClr val="262626"/>
                </a:solidFill>
                <a:latin typeface="Courier" charset="0"/>
              </a:rPr>
              <a:t>, post-</a:t>
            </a:r>
            <a:r>
              <a:rPr lang="cs-CZ" dirty="0" err="1" smtClean="0">
                <a:solidFill>
                  <a:srgbClr val="262626"/>
                </a:solidFill>
                <a:latin typeface="Courier" charset="0"/>
              </a:rPr>
              <a:t>check</a:t>
            </a:r>
            <a:r>
              <a:rPr lang="cs-CZ" dirty="0" smtClean="0">
                <a:solidFill>
                  <a:srgbClr val="262626"/>
                </a:solidFill>
                <a:latin typeface="Courier" charset="0"/>
              </a:rPr>
              <a:t>=0,</a:t>
            </a:r>
          </a:p>
          <a:p>
            <a:pPr algn="just"/>
            <a:r>
              <a:rPr lang="en-US" dirty="0" smtClean="0">
                <a:solidFill>
                  <a:srgbClr val="262626"/>
                </a:solidFill>
                <a:latin typeface="Courier" charset="0"/>
              </a:rPr>
              <a:t>    pre-check=0</a:t>
            </a:r>
          </a:p>
          <a:p>
            <a:pPr algn="just"/>
            <a:r>
              <a:rPr lang="en-US" dirty="0" smtClean="0">
                <a:solidFill>
                  <a:srgbClr val="262626"/>
                </a:solidFill>
                <a:latin typeface="Courier" charset="0"/>
              </a:rPr>
              <a:t>Expires: Sat, 01 Jan 2000 00:00:00 GMT</a:t>
            </a:r>
          </a:p>
          <a:p>
            <a:pPr algn="just"/>
            <a:r>
              <a:rPr lang="en-US" dirty="0" smtClean="0">
                <a:solidFill>
                  <a:srgbClr val="262626"/>
                </a:solidFill>
                <a:latin typeface="Courier" charset="0"/>
              </a:rPr>
              <a:t>P3P: CP="DSP LAW"</a:t>
            </a:r>
          </a:p>
          <a:p>
            <a:pPr algn="just"/>
            <a:r>
              <a:rPr lang="en-US" dirty="0" smtClean="0">
                <a:solidFill>
                  <a:srgbClr val="262626"/>
                </a:solidFill>
                <a:latin typeface="Courier" charset="0"/>
              </a:rPr>
              <a:t>Pragma: no-cache</a:t>
            </a:r>
          </a:p>
          <a:p>
            <a:pPr algn="just"/>
            <a:r>
              <a:rPr lang="en-US" dirty="0" smtClean="0">
                <a:solidFill>
                  <a:srgbClr val="262626"/>
                </a:solidFill>
                <a:latin typeface="Courier" charset="0"/>
              </a:rPr>
              <a:t>Content-Encoding: </a:t>
            </a:r>
            <a:r>
              <a:rPr lang="en-US" dirty="0" err="1" smtClean="0">
                <a:solidFill>
                  <a:srgbClr val="262626"/>
                </a:solidFill>
                <a:latin typeface="Courier" charset="0"/>
              </a:rPr>
              <a:t>gzip</a:t>
            </a:r>
            <a:endParaRPr lang="en-US" dirty="0" smtClean="0">
              <a:solidFill>
                <a:srgbClr val="262626"/>
              </a:solidFill>
              <a:latin typeface="Courier" charset="0"/>
            </a:endParaRPr>
          </a:p>
          <a:p>
            <a:pPr algn="just"/>
            <a:r>
              <a:rPr lang="en-US" dirty="0" smtClean="0">
                <a:solidFill>
                  <a:srgbClr val="262626"/>
                </a:solidFill>
                <a:latin typeface="Courier" charset="0"/>
              </a:rPr>
              <a:t>Content-Type: text/html; charset=utf-8</a:t>
            </a:r>
          </a:p>
          <a:p>
            <a:pPr algn="just"/>
            <a:r>
              <a:rPr lang="en-US" dirty="0" smtClean="0">
                <a:solidFill>
                  <a:srgbClr val="262626"/>
                </a:solidFill>
                <a:latin typeface="Courier" charset="0"/>
              </a:rPr>
              <a:t>X-</a:t>
            </a:r>
            <a:r>
              <a:rPr lang="en-US" dirty="0" err="1" smtClean="0">
                <a:solidFill>
                  <a:srgbClr val="262626"/>
                </a:solidFill>
                <a:latin typeface="Courier" charset="0"/>
              </a:rPr>
              <a:t>Cnection</a:t>
            </a:r>
            <a:r>
              <a:rPr lang="en-US" dirty="0" smtClean="0">
                <a:solidFill>
                  <a:srgbClr val="262626"/>
                </a:solidFill>
                <a:latin typeface="Courier" charset="0"/>
              </a:rPr>
              <a:t>: close</a:t>
            </a:r>
          </a:p>
          <a:p>
            <a:pPr algn="just"/>
            <a:r>
              <a:rPr lang="en-US" dirty="0" smtClean="0">
                <a:solidFill>
                  <a:srgbClr val="262626"/>
                </a:solidFill>
                <a:latin typeface="Courier" charset="0"/>
              </a:rPr>
              <a:t>Transfer-Encoding: chunked</a:t>
            </a:r>
          </a:p>
          <a:p>
            <a:pPr algn="just"/>
            <a:r>
              <a:rPr lang="de-DE" dirty="0" smtClean="0">
                <a:solidFill>
                  <a:srgbClr val="262626"/>
                </a:solidFill>
                <a:latin typeface="Courier" charset="0"/>
              </a:rPr>
              <a:t>Date: </a:t>
            </a:r>
            <a:r>
              <a:rPr lang="de-DE" dirty="0" err="1" smtClean="0">
                <a:solidFill>
                  <a:srgbClr val="262626"/>
                </a:solidFill>
                <a:latin typeface="Courier" charset="0"/>
              </a:rPr>
              <a:t>Fri</a:t>
            </a:r>
            <a:r>
              <a:rPr lang="de-DE" dirty="0" smtClean="0">
                <a:solidFill>
                  <a:srgbClr val="262626"/>
                </a:solidFill>
                <a:latin typeface="Courier" charset="0"/>
              </a:rPr>
              <a:t>, 12 Feb 2010 09:05:55 GMT</a:t>
            </a:r>
          </a:p>
          <a:p>
            <a:pPr algn="just"/>
            <a:endParaRPr lang="de-DE" dirty="0" smtClean="0">
              <a:solidFill>
                <a:srgbClr val="262626"/>
              </a:solidFill>
              <a:latin typeface="Courier" charset="0"/>
            </a:endParaRPr>
          </a:p>
          <a:p>
            <a:pPr algn="just"/>
            <a:r>
              <a:rPr lang="is-IS" dirty="0" smtClean="0">
                <a:solidFill>
                  <a:srgbClr val="262626"/>
                </a:solidFill>
                <a:latin typeface="Courier" charset="0"/>
              </a:rPr>
              <a:t>2b3</a:t>
            </a:r>
          </a:p>
          <a:p>
            <a:pPr algn="just"/>
            <a:r>
              <a:rPr lang="pt-BR" dirty="0" smtClean="0">
                <a:solidFill>
                  <a:srgbClr val="262626"/>
                </a:solidFill>
                <a:latin typeface="Courier" charset="0"/>
              </a:rPr>
              <a:t>��������</a:t>
            </a:r>
            <a:r>
              <a:rPr lang="pt-BR" dirty="0" err="1" smtClean="0">
                <a:solidFill>
                  <a:srgbClr val="262626"/>
                </a:solidFill>
                <a:latin typeface="Courier" charset="0"/>
              </a:rPr>
              <a:t>T�n</a:t>
            </a:r>
            <a:r>
              <a:rPr lang="pt-BR" dirty="0" smtClean="0">
                <a:solidFill>
                  <a:srgbClr val="262626"/>
                </a:solidFill>
                <a:latin typeface="Courier" charset="0"/>
              </a:rPr>
              <a:t>�@����</a:t>
            </a:r>
            <a:r>
              <a:rPr lang="pt-BR" dirty="0" smtClean="0">
                <a:solidFill>
                  <a:srgbClr val="9ECFE0"/>
                </a:solidFill>
                <a:latin typeface="Courier" charset="0"/>
              </a:rPr>
              <a:t>[...]</a:t>
            </a:r>
            <a:endParaRPr lang="en-US" dirty="0"/>
          </a:p>
        </p:txBody>
      </p:sp>
    </p:spTree>
    <p:extLst>
      <p:ext uri="{BB962C8B-B14F-4D97-AF65-F5344CB8AC3E}">
        <p14:creationId xmlns:p14="http://schemas.microsoft.com/office/powerpoint/2010/main" val="1204112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The browser begins rendering the HTML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563" y="2576093"/>
            <a:ext cx="5686805" cy="3193001"/>
          </a:xfrm>
          <a:prstGeom prst="rect">
            <a:avLst/>
          </a:prstGeom>
        </p:spPr>
      </p:pic>
      <p:sp>
        <p:nvSpPr>
          <p:cNvPr id="5" name="Content Placeholder 2"/>
          <p:cNvSpPr txBox="1">
            <a:spLocks/>
          </p:cNvSpPr>
          <p:nvPr/>
        </p:nvSpPr>
        <p:spPr>
          <a:xfrm>
            <a:off x="609600" y="1781343"/>
            <a:ext cx="109728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Even before the browser has received the entire HTML document, it begins rendering the website:</a:t>
            </a:r>
          </a:p>
        </p:txBody>
      </p:sp>
    </p:spTree>
    <p:extLst>
      <p:ext uri="{BB962C8B-B14F-4D97-AF65-F5344CB8AC3E}">
        <p14:creationId xmlns:p14="http://schemas.microsoft.com/office/powerpoint/2010/main" val="1829100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9. The browser sends requests for objects embedded in HTML</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26444" y="2763376"/>
            <a:ext cx="2760756" cy="1625492"/>
          </a:xfrm>
        </p:spPr>
      </p:pic>
      <p:sp>
        <p:nvSpPr>
          <p:cNvPr id="9" name="Content Placeholder 2"/>
          <p:cNvSpPr txBox="1">
            <a:spLocks/>
          </p:cNvSpPr>
          <p:nvPr/>
        </p:nvSpPr>
        <p:spPr>
          <a:xfrm>
            <a:off x="609600" y="1781343"/>
            <a:ext cx="109728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r>
              <a:rPr lang="en-US" dirty="0">
                <a:solidFill>
                  <a:srgbClr val="262626"/>
                </a:solidFill>
              </a:rPr>
              <a:t>As the browser renders the HTML, it will notice tags that require fetching of other URLs. The browser will send a GET request to retrieve each of these files</a:t>
            </a:r>
            <a:r>
              <a:rPr lang="en-US" dirty="0" smtClean="0">
                <a:solidFill>
                  <a:srgbClr val="262626"/>
                </a:solidFill>
              </a:rPr>
              <a:t>.</a:t>
            </a:r>
          </a:p>
          <a:p>
            <a:pPr algn="just"/>
            <a:endParaRPr lang="en-US" dirty="0">
              <a:solidFill>
                <a:srgbClr val="262626"/>
              </a:solidFill>
            </a:endParaRPr>
          </a:p>
          <a:p>
            <a:pPr algn="just"/>
            <a:r>
              <a:rPr lang="en-US" dirty="0">
                <a:solidFill>
                  <a:srgbClr val="262626"/>
                </a:solidFill>
              </a:rPr>
              <a:t>Here are a few URLs that my visit to </a:t>
            </a:r>
            <a:r>
              <a:rPr lang="en-US" dirty="0" err="1">
                <a:solidFill>
                  <a:srgbClr val="262626"/>
                </a:solidFill>
              </a:rPr>
              <a:t>facebook.com</a:t>
            </a:r>
            <a:r>
              <a:rPr lang="en-US" dirty="0">
                <a:solidFill>
                  <a:srgbClr val="262626"/>
                </a:solidFill>
              </a:rPr>
              <a:t> retrieved</a:t>
            </a:r>
            <a:r>
              <a:rPr lang="en-US" dirty="0" smtClean="0">
                <a:solidFill>
                  <a:srgbClr val="262626"/>
                </a:solidFill>
              </a:rPr>
              <a:t>:</a:t>
            </a:r>
          </a:p>
          <a:p>
            <a:pPr algn="just"/>
            <a:endParaRPr lang="en-US" dirty="0">
              <a:solidFill>
                <a:srgbClr val="262626"/>
              </a:solidFill>
            </a:endParaRPr>
          </a:p>
          <a:p>
            <a:pPr lvl="1" algn="just"/>
            <a:r>
              <a:rPr lang="en-US" b="1" dirty="0" smtClean="0"/>
              <a:t>Images</a:t>
            </a:r>
          </a:p>
          <a:p>
            <a:pPr lvl="1" algn="just"/>
            <a:r>
              <a:rPr lang="en-US" b="1" dirty="0"/>
              <a:t>CSS style </a:t>
            </a:r>
            <a:r>
              <a:rPr lang="en-US" b="1" dirty="0" smtClean="0"/>
              <a:t>sheets</a:t>
            </a:r>
          </a:p>
          <a:p>
            <a:pPr lvl="1" algn="just"/>
            <a:r>
              <a:rPr lang="en-US" b="1" dirty="0"/>
              <a:t>JavaScript files</a:t>
            </a:r>
            <a:endParaRPr lang="en-US" dirty="0"/>
          </a:p>
        </p:txBody>
      </p:sp>
      <p:sp>
        <p:nvSpPr>
          <p:cNvPr id="10" name="Rectangle 9"/>
          <p:cNvSpPr/>
          <p:nvPr/>
        </p:nvSpPr>
        <p:spPr>
          <a:xfrm>
            <a:off x="4005943" y="4646211"/>
            <a:ext cx="7728857" cy="1754326"/>
          </a:xfrm>
          <a:prstGeom prst="rect">
            <a:avLst/>
          </a:prstGeom>
          <a:solidFill>
            <a:schemeClr val="accent1">
              <a:lumMod val="20000"/>
              <a:lumOff val="80000"/>
            </a:schemeClr>
          </a:solidFill>
        </p:spPr>
        <p:txBody>
          <a:bodyPr wrap="square">
            <a:spAutoFit/>
          </a:bodyPr>
          <a:lstStyle/>
          <a:p>
            <a:pPr algn="just"/>
            <a:r>
              <a:rPr lang="en-US" dirty="0" smtClean="0">
                <a:solidFill>
                  <a:srgbClr val="262626"/>
                </a:solidFill>
                <a:latin typeface="Georgia" charset="0"/>
              </a:rPr>
              <a:t>Each of these URLs will go through process a similar to what the HTML page went through. So, the browser will look up the domain name in DNS, send a request to the URL, follow redirects, etc.</a:t>
            </a:r>
          </a:p>
          <a:p>
            <a:pPr algn="just"/>
            <a:endParaRPr lang="en-US" dirty="0" smtClean="0">
              <a:solidFill>
                <a:srgbClr val="262626"/>
              </a:solidFill>
              <a:latin typeface="Georgia" charset="0"/>
            </a:endParaRPr>
          </a:p>
          <a:p>
            <a:pPr algn="just"/>
            <a:r>
              <a:rPr lang="en-US" dirty="0" smtClean="0">
                <a:solidFill>
                  <a:srgbClr val="262626"/>
                </a:solidFill>
                <a:latin typeface="Georgia" charset="0"/>
              </a:rPr>
              <a:t>However, static files – unlike dynamic pages – allow the browser to cache them. </a:t>
            </a:r>
            <a:endParaRPr lang="en-US" dirty="0"/>
          </a:p>
        </p:txBody>
      </p:sp>
    </p:spTree>
    <p:extLst>
      <p:ext uri="{BB962C8B-B14F-4D97-AF65-F5344CB8AC3E}">
        <p14:creationId xmlns:p14="http://schemas.microsoft.com/office/powerpoint/2010/main" val="1809036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10. The browser sends further asynchronous (AJAX) requests</a:t>
            </a:r>
            <a:endParaRPr lang="en-US" dirty="0"/>
          </a:p>
        </p:txBody>
      </p:sp>
      <p:sp>
        <p:nvSpPr>
          <p:cNvPr id="3" name="Content Placeholder 2"/>
          <p:cNvSpPr>
            <a:spLocks noGrp="1"/>
          </p:cNvSpPr>
          <p:nvPr>
            <p:ph idx="1"/>
          </p:nvPr>
        </p:nvSpPr>
        <p:spPr>
          <a:xfrm>
            <a:off x="609600" y="1711349"/>
            <a:ext cx="10972800" cy="4876800"/>
          </a:xfrm>
        </p:spPr>
        <p:txBody>
          <a:bodyPr>
            <a:normAutofit lnSpcReduction="10000"/>
          </a:bodyPr>
          <a:lstStyle/>
          <a:p>
            <a:r>
              <a:rPr lang="en-US" dirty="0" smtClean="0"/>
              <a:t>In the spirit of Web 2.0, the client continues to communicate with the server even after the page is rendered.</a:t>
            </a:r>
          </a:p>
          <a:p>
            <a:pPr lvl="1"/>
            <a:r>
              <a:rPr lang="en-US" dirty="0" smtClean="0"/>
              <a:t>For example, Facebook chat will continue to update the list of your logged in friends as they come and go. </a:t>
            </a:r>
          </a:p>
          <a:p>
            <a:pPr lvl="1"/>
            <a:r>
              <a:rPr lang="en-US" dirty="0" smtClean="0"/>
              <a:t>To update the list of your logged-in friends, the JavaScript executing in your browser has to send an asynchronous request to the server. </a:t>
            </a:r>
          </a:p>
          <a:p>
            <a:pPr lvl="1"/>
            <a:r>
              <a:rPr lang="en-US" dirty="0" smtClean="0"/>
              <a:t>The asynchronous request is a programmatically constructed GET or POST request that goes to a special URL.</a:t>
            </a:r>
          </a:p>
          <a:p>
            <a:pPr lvl="1"/>
            <a:r>
              <a:rPr lang="en-US" dirty="0" smtClean="0"/>
              <a:t>In the Facebook example, the client sends a POST request to http://</a:t>
            </a:r>
            <a:r>
              <a:rPr lang="en-US" dirty="0" err="1" smtClean="0"/>
              <a:t>www.facebook.com</a:t>
            </a:r>
            <a:r>
              <a:rPr lang="en-US" dirty="0" smtClean="0"/>
              <a:t>/ajax/chat/</a:t>
            </a:r>
            <a:r>
              <a:rPr lang="en-US" dirty="0" err="1" smtClean="0"/>
              <a:t>buddy_list.php</a:t>
            </a:r>
            <a:r>
              <a:rPr lang="en-US" dirty="0" smtClean="0"/>
              <a:t> to fetch the list of your friends who are online.</a:t>
            </a:r>
          </a:p>
          <a:p>
            <a:pPr lvl="1"/>
            <a:endParaRPr lang="en-US" dirty="0" smtClean="0"/>
          </a:p>
          <a:p>
            <a:r>
              <a:rPr lang="en-US" dirty="0" smtClean="0"/>
              <a:t>This pattern is sometimes referred to as “AJAX”, which stands for “Asynchronous JavaScript And XML”.</a:t>
            </a:r>
            <a:endParaRPr lang="en-US" dirty="0"/>
          </a:p>
        </p:txBody>
      </p:sp>
    </p:spTree>
    <p:extLst>
      <p:ext uri="{BB962C8B-B14F-4D97-AF65-F5344CB8AC3E}">
        <p14:creationId xmlns:p14="http://schemas.microsoft.com/office/powerpoint/2010/main" val="523493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to review </a:t>
            </a:r>
            <a:r>
              <a:rPr lang="is-IS" dirty="0" smtClean="0"/>
              <a:t>… </a:t>
            </a:r>
            <a:endParaRPr lang="en-US" dirty="0"/>
          </a:p>
        </p:txBody>
      </p:sp>
      <p:sp>
        <p:nvSpPr>
          <p:cNvPr id="3" name="Content Placeholder 2"/>
          <p:cNvSpPr>
            <a:spLocks noGrp="1"/>
          </p:cNvSpPr>
          <p:nvPr>
            <p:ph idx="1"/>
          </p:nvPr>
        </p:nvSpPr>
        <p:spPr/>
        <p:txBody>
          <a:bodyPr/>
          <a:lstStyle/>
          <a:p>
            <a:r>
              <a:rPr lang="en-US" dirty="0"/>
              <a:t>The HTTP protocol establishes a TCP connection on port 80 (by default). </a:t>
            </a:r>
          </a:p>
          <a:p>
            <a:r>
              <a:rPr lang="en-US" dirty="0"/>
              <a:t>The server waits for the request, and then responds with a response code, headers and an optional message (which can include files).</a:t>
            </a:r>
          </a:p>
        </p:txBody>
      </p:sp>
      <p:pic>
        <p:nvPicPr>
          <p:cNvPr id="4" name="Picture 3" descr="C:\Users\ricardo\Desktop\ch1-3\CH01\4071501031.eps.png"/>
          <p:cNvPicPr>
            <a:picLocks noChangeAspect="1" noChangeArrowheads="1"/>
          </p:cNvPicPr>
          <p:nvPr/>
        </p:nvPicPr>
        <p:blipFill>
          <a:blip r:embed="rId2" cstate="print"/>
          <a:srcRect/>
          <a:stretch>
            <a:fillRect/>
          </a:stretch>
        </p:blipFill>
        <p:spPr bwMode="auto">
          <a:xfrm>
            <a:off x="5770962" y="3147677"/>
            <a:ext cx="4951587" cy="3405523"/>
          </a:xfrm>
          <a:prstGeom prst="rect">
            <a:avLst/>
          </a:prstGeom>
          <a:noFill/>
        </p:spPr>
      </p:pic>
    </p:spTree>
    <p:extLst>
      <p:ext uri="{BB962C8B-B14F-4D97-AF65-F5344CB8AC3E}">
        <p14:creationId xmlns:p14="http://schemas.microsoft.com/office/powerpoint/2010/main" val="481401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Browser parsing HTML and making subsequent requests</a:t>
            </a:r>
            <a:endParaRPr lang="en-US" dirty="0"/>
          </a:p>
        </p:txBody>
      </p:sp>
      <p:pic>
        <p:nvPicPr>
          <p:cNvPr id="269314" name="Picture 2" descr="C:\Users\ricardo\Desktop\ch1-3\CH01\4071501032.eps.png"/>
          <p:cNvPicPr>
            <a:picLocks noChangeAspect="1" noChangeArrowheads="1"/>
          </p:cNvPicPr>
          <p:nvPr/>
        </p:nvPicPr>
        <p:blipFill>
          <a:blip r:embed="rId2" cstate="print"/>
          <a:srcRect/>
          <a:stretch>
            <a:fillRect/>
          </a:stretch>
        </p:blipFill>
        <p:spPr bwMode="auto">
          <a:xfrm>
            <a:off x="2135560" y="1772817"/>
            <a:ext cx="7556616" cy="4907905"/>
          </a:xfrm>
          <a:prstGeom prst="rect">
            <a:avLst/>
          </a:prstGeom>
          <a:noFill/>
        </p:spPr>
      </p:pic>
    </p:spTree>
    <p:extLst>
      <p:ext uri="{BB962C8B-B14F-4D97-AF65-F5344CB8AC3E}">
        <p14:creationId xmlns:p14="http://schemas.microsoft.com/office/powerpoint/2010/main" val="647092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 of a DS </a:t>
            </a:r>
            <a:endParaRPr lang="en-US" dirty="0"/>
          </a:p>
        </p:txBody>
      </p:sp>
      <p:sp>
        <p:nvSpPr>
          <p:cNvPr id="3" name="Content Placeholder 2"/>
          <p:cNvSpPr>
            <a:spLocks noGrp="1"/>
          </p:cNvSpPr>
          <p:nvPr>
            <p:ph idx="1"/>
          </p:nvPr>
        </p:nvSpPr>
        <p:spPr>
          <a:xfrm>
            <a:off x="609600" y="1600200"/>
            <a:ext cx="7155305" cy="4876800"/>
          </a:xfrm>
        </p:spPr>
        <p:txBody>
          <a:bodyPr/>
          <a:lstStyle/>
          <a:p>
            <a:r>
              <a:rPr lang="en-US" dirty="0" smtClean="0"/>
              <a:t>Usually employs a layered architecture</a:t>
            </a:r>
          </a:p>
          <a:p>
            <a:pPr lvl="1"/>
            <a:r>
              <a:rPr lang="en-US" dirty="0" smtClean="0"/>
              <a:t>Lower two layers comprise the </a:t>
            </a:r>
            <a:r>
              <a:rPr lang="en-US" b="1" i="1" dirty="0" smtClean="0">
                <a:solidFill>
                  <a:schemeClr val="accent1"/>
                </a:solidFill>
              </a:rPr>
              <a:t>platform</a:t>
            </a:r>
            <a:r>
              <a:rPr lang="en-US" dirty="0" smtClean="0"/>
              <a:t> </a:t>
            </a:r>
          </a:p>
          <a:p>
            <a:pPr lvl="1"/>
            <a:r>
              <a:rPr lang="en-US" b="1" i="1" dirty="0" smtClean="0">
                <a:solidFill>
                  <a:schemeClr val="accent1"/>
                </a:solidFill>
              </a:rPr>
              <a:t>Middleware</a:t>
            </a:r>
            <a:r>
              <a:rPr lang="en-US" dirty="0" smtClean="0"/>
              <a:t> is a software layer used to mask the heterogeneity of the system and provide a consistent programming model for application developers. </a:t>
            </a:r>
          </a:p>
          <a:p>
            <a:pPr lvl="2"/>
            <a:r>
              <a:rPr lang="en-US" dirty="0" smtClean="0"/>
              <a:t>Usually provides abstraction using :</a:t>
            </a:r>
          </a:p>
          <a:p>
            <a:pPr lvl="3"/>
            <a:r>
              <a:rPr lang="en-US" dirty="0" smtClean="0"/>
              <a:t>Remote method invocation</a:t>
            </a:r>
          </a:p>
          <a:p>
            <a:pPr lvl="3"/>
            <a:r>
              <a:rPr lang="en-US" dirty="0" smtClean="0"/>
              <a:t>Event notification</a:t>
            </a:r>
          </a:p>
          <a:p>
            <a:pPr lvl="3"/>
            <a:r>
              <a:rPr lang="en-US" dirty="0" smtClean="0"/>
              <a:t>Real-time data transmission</a:t>
            </a:r>
          </a:p>
          <a:p>
            <a:pPr lvl="3"/>
            <a:r>
              <a:rPr lang="en-US" dirty="0" smtClean="0"/>
              <a:t>Object replication</a:t>
            </a:r>
          </a:p>
          <a:p>
            <a:pPr lvl="3"/>
            <a:r>
              <a:rPr lang="en-US" dirty="0" smtClean="0"/>
              <a:t>Group communication</a:t>
            </a:r>
          </a:p>
          <a:p>
            <a:pPr lvl="3"/>
            <a:r>
              <a:rPr lang="en-US" dirty="0" smtClean="0"/>
              <a:t>Ex. </a:t>
            </a:r>
            <a:r>
              <a:rPr lang="en-US" dirty="0" err="1" smtClean="0"/>
              <a:t>RappidMQ</a:t>
            </a:r>
            <a:r>
              <a:rPr lang="en-US" dirty="0" smtClean="0"/>
              <a:t>, Kafka, etc.</a:t>
            </a:r>
          </a:p>
          <a:p>
            <a:pPr lvl="1"/>
            <a:r>
              <a:rPr lang="en-US" b="1" i="1" dirty="0" smtClean="0">
                <a:solidFill>
                  <a:schemeClr val="accent1"/>
                </a:solidFill>
              </a:rPr>
              <a:t>Application</a:t>
            </a:r>
            <a:r>
              <a:rPr lang="en-US" dirty="0" smtClean="0"/>
              <a:t> layer provides application-specific functionality </a:t>
            </a:r>
          </a:p>
          <a:p>
            <a:pPr lvl="3"/>
            <a:endParaRPr lang="en-US" dirty="0"/>
          </a:p>
        </p:txBody>
      </p:sp>
      <p:sp>
        <p:nvSpPr>
          <p:cNvPr id="4" name="Rectangle 3"/>
          <p:cNvSpPr/>
          <p:nvPr/>
        </p:nvSpPr>
        <p:spPr>
          <a:xfrm>
            <a:off x="8394492" y="4976734"/>
            <a:ext cx="3297835" cy="63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Hardware</a:t>
            </a:r>
            <a:endParaRPr lang="en-US" dirty="0"/>
          </a:p>
        </p:txBody>
      </p:sp>
      <p:sp>
        <p:nvSpPr>
          <p:cNvPr id="5" name="Rectangle 4"/>
          <p:cNvSpPr/>
          <p:nvPr/>
        </p:nvSpPr>
        <p:spPr>
          <a:xfrm>
            <a:off x="8394493" y="3769401"/>
            <a:ext cx="3297835" cy="1131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Operating System</a:t>
            </a:r>
            <a:endParaRPr lang="en-US" dirty="0"/>
          </a:p>
        </p:txBody>
      </p:sp>
      <p:sp>
        <p:nvSpPr>
          <p:cNvPr id="6" name="Rectangle 5"/>
          <p:cNvSpPr/>
          <p:nvPr/>
        </p:nvSpPr>
        <p:spPr>
          <a:xfrm>
            <a:off x="8394492" y="3183535"/>
            <a:ext cx="3297835" cy="509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Middleware</a:t>
            </a:r>
            <a:endParaRPr lang="en-US" dirty="0"/>
          </a:p>
        </p:txBody>
      </p:sp>
      <p:sp>
        <p:nvSpPr>
          <p:cNvPr id="7" name="Rectangle 6"/>
          <p:cNvSpPr/>
          <p:nvPr/>
        </p:nvSpPr>
        <p:spPr>
          <a:xfrm>
            <a:off x="8394492" y="1900002"/>
            <a:ext cx="3297835" cy="1154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endParaRPr lang="en-US" dirty="0"/>
          </a:p>
        </p:txBody>
      </p:sp>
      <p:sp>
        <p:nvSpPr>
          <p:cNvPr id="8" name="Left Brace 7"/>
          <p:cNvSpPr/>
          <p:nvPr/>
        </p:nvSpPr>
        <p:spPr>
          <a:xfrm>
            <a:off x="7892322" y="3769401"/>
            <a:ext cx="374753" cy="18456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rot="16200000">
            <a:off x="7071125" y="4507566"/>
            <a:ext cx="1018227" cy="369332"/>
          </a:xfrm>
          <a:prstGeom prst="rect">
            <a:avLst/>
          </a:prstGeom>
          <a:noFill/>
        </p:spPr>
        <p:txBody>
          <a:bodyPr wrap="none" rtlCol="0">
            <a:spAutoFit/>
          </a:bodyPr>
          <a:lstStyle/>
          <a:p>
            <a:r>
              <a:rPr lang="en-US" dirty="0" smtClean="0"/>
              <a:t>platform</a:t>
            </a:r>
            <a:endParaRPr lang="en-US" dirty="0"/>
          </a:p>
        </p:txBody>
      </p:sp>
    </p:spTree>
    <p:extLst>
      <p:ext uri="{BB962C8B-B14F-4D97-AF65-F5344CB8AC3E}">
        <p14:creationId xmlns:p14="http://schemas.microsoft.com/office/powerpoint/2010/main" val="933216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10972800" cy="990600"/>
          </a:xfrm>
        </p:spPr>
        <p:txBody>
          <a:bodyPr/>
          <a:lstStyle/>
          <a:p>
            <a:r>
              <a:rPr lang="en-US" dirty="0" smtClean="0"/>
              <a:t>Lets do some HTML/CSS now </a:t>
            </a:r>
            <a:endParaRPr lang="en-US" dirty="0"/>
          </a:p>
        </p:txBody>
      </p:sp>
    </p:spTree>
    <p:extLst>
      <p:ext uri="{BB962C8B-B14F-4D97-AF65-F5344CB8AC3E}">
        <p14:creationId xmlns:p14="http://schemas.microsoft.com/office/powerpoint/2010/main" val="907634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Markup Language (HTML) </a:t>
            </a:r>
            <a:endParaRPr lang="en-US" dirty="0"/>
          </a:p>
        </p:txBody>
      </p:sp>
      <p:sp>
        <p:nvSpPr>
          <p:cNvPr id="3" name="Content Placeholder 2"/>
          <p:cNvSpPr>
            <a:spLocks noGrp="1"/>
          </p:cNvSpPr>
          <p:nvPr>
            <p:ph idx="1"/>
          </p:nvPr>
        </p:nvSpPr>
        <p:spPr/>
        <p:txBody>
          <a:bodyPr/>
          <a:lstStyle/>
          <a:p>
            <a:r>
              <a:rPr lang="en-US" dirty="0" smtClean="0"/>
              <a:t>HTML is defined as a markup language. </a:t>
            </a:r>
          </a:p>
          <a:p>
            <a:endParaRPr lang="en-US" dirty="0" smtClean="0"/>
          </a:p>
          <a:p>
            <a:r>
              <a:rPr lang="en-US" dirty="0" smtClean="0"/>
              <a:t>A markup language is simply a way of annotating a document in such a way to make the annotations distinct from the text being annotated. </a:t>
            </a:r>
          </a:p>
          <a:p>
            <a:endParaRPr lang="en-US" dirty="0" smtClean="0"/>
          </a:p>
          <a:p>
            <a:r>
              <a:rPr lang="en-US" dirty="0" smtClean="0"/>
              <a:t>This “information about content” in HTML is implemented via tags (aka elements). </a:t>
            </a:r>
            <a:endParaRPr lang="en-US" dirty="0"/>
          </a:p>
        </p:txBody>
      </p:sp>
    </p:spTree>
    <p:extLst>
      <p:ext uri="{BB962C8B-B14F-4D97-AF65-F5344CB8AC3E}">
        <p14:creationId xmlns:p14="http://schemas.microsoft.com/office/powerpoint/2010/main" val="9031785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smtClean="0">
                <a:solidFill>
                  <a:schemeClr val="accent1"/>
                </a:solidFill>
              </a:rPr>
              <a:t>W3C</a:t>
            </a:r>
            <a:r>
              <a:rPr lang="en-US" dirty="0" smtClean="0"/>
              <a:t>?</a:t>
            </a:r>
            <a:endParaRPr lang="en-US" dirty="0"/>
          </a:p>
        </p:txBody>
      </p:sp>
      <p:sp>
        <p:nvSpPr>
          <p:cNvPr id="4" name="Content Placeholder 3"/>
          <p:cNvSpPr>
            <a:spLocks noGrp="1"/>
          </p:cNvSpPr>
          <p:nvPr>
            <p:ph idx="1"/>
          </p:nvPr>
        </p:nvSpPr>
        <p:spPr/>
        <p:txBody>
          <a:bodyPr>
            <a:normAutofit/>
          </a:bodyPr>
          <a:lstStyle/>
          <a:p>
            <a:r>
              <a:rPr lang="en-US" dirty="0" smtClean="0"/>
              <a:t>The W3C is the main standards organization for the World Wide Web. </a:t>
            </a:r>
          </a:p>
          <a:p>
            <a:endParaRPr lang="en-US" dirty="0" smtClean="0"/>
          </a:p>
          <a:p>
            <a:r>
              <a:rPr lang="en-US" dirty="0" smtClean="0"/>
              <a:t>To promotes compatibility the W3C produces </a:t>
            </a:r>
            <a:r>
              <a:rPr lang="en-US" b="1" dirty="0" smtClean="0">
                <a:solidFill>
                  <a:schemeClr val="accent1"/>
                </a:solidFill>
              </a:rPr>
              <a:t>recommendations</a:t>
            </a:r>
            <a:r>
              <a:rPr lang="en-US" dirty="0" smtClean="0"/>
              <a:t> (also called </a:t>
            </a:r>
            <a:r>
              <a:rPr lang="en-US" b="1" dirty="0" smtClean="0">
                <a:solidFill>
                  <a:schemeClr val="accent1"/>
                </a:solidFill>
              </a:rPr>
              <a:t>specifications</a:t>
            </a:r>
            <a:r>
              <a:rPr lang="en-US" dirty="0" smtClean="0"/>
              <a:t>). </a:t>
            </a:r>
          </a:p>
          <a:p>
            <a:endParaRPr lang="en-US" dirty="0" smtClean="0"/>
          </a:p>
          <a:p>
            <a:r>
              <a:rPr lang="en-US" dirty="0" smtClean="0"/>
              <a:t>In 1998, the W3C turned its attention to a new specification called </a:t>
            </a:r>
            <a:r>
              <a:rPr lang="en-US" dirty="0" smtClean="0">
                <a:solidFill>
                  <a:schemeClr val="accent1"/>
                </a:solidFill>
              </a:rPr>
              <a:t>XHTML 1.0</a:t>
            </a:r>
            <a:r>
              <a:rPr lang="en-US" dirty="0" smtClean="0"/>
              <a:t>, which was a version of HTML that used stricter XML (Extensible Markup Language) syntax rules.</a:t>
            </a:r>
          </a:p>
          <a:p>
            <a:pPr lvl="1"/>
            <a:r>
              <a:rPr lang="en-US" dirty="0" smtClean="0"/>
              <a:t>The </a:t>
            </a:r>
            <a:r>
              <a:rPr lang="en-US" dirty="0"/>
              <a:t>goal of XHTML with its strict rules was to make page rendering more predictable by forcing web authors to create web pages without syntax errors.</a:t>
            </a:r>
          </a:p>
          <a:p>
            <a:endParaRPr lang="en-US" dirty="0" smtClean="0"/>
          </a:p>
          <a:p>
            <a:r>
              <a:rPr lang="en-US" dirty="0" smtClean="0"/>
              <a:t>Recently W3C proposed HTML5 </a:t>
            </a:r>
          </a:p>
        </p:txBody>
      </p:sp>
    </p:spTree>
    <p:extLst>
      <p:ext uri="{BB962C8B-B14F-4D97-AF65-F5344CB8AC3E}">
        <p14:creationId xmlns:p14="http://schemas.microsoft.com/office/powerpoint/2010/main" val="1034658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4373"/>
            <a:ext cx="10972800" cy="990600"/>
          </a:xfrm>
        </p:spPr>
        <p:txBody>
          <a:bodyPr/>
          <a:lstStyle/>
          <a:p>
            <a:r>
              <a:rPr lang="en-US" dirty="0" smtClean="0"/>
              <a:t>HTML5</a:t>
            </a:r>
            <a:endParaRPr lang="en-US" dirty="0"/>
          </a:p>
        </p:txBody>
      </p:sp>
      <p:sp>
        <p:nvSpPr>
          <p:cNvPr id="3" name="Content Placeholder 2"/>
          <p:cNvSpPr>
            <a:spLocks noGrp="1"/>
          </p:cNvSpPr>
          <p:nvPr>
            <p:ph idx="1"/>
          </p:nvPr>
        </p:nvSpPr>
        <p:spPr/>
        <p:txBody>
          <a:bodyPr>
            <a:normAutofit/>
          </a:bodyPr>
          <a:lstStyle/>
          <a:p>
            <a:r>
              <a:rPr lang="en-US" dirty="0" smtClean="0"/>
              <a:t>There are three main aims to HTML5: </a:t>
            </a:r>
          </a:p>
          <a:p>
            <a:endParaRPr lang="en-US" dirty="0" smtClean="0"/>
          </a:p>
          <a:p>
            <a:pPr lvl="1"/>
            <a:r>
              <a:rPr lang="en-US" dirty="0" smtClean="0"/>
              <a:t>Specify unambiguously how browsers should deal with invalid markup.</a:t>
            </a:r>
          </a:p>
          <a:p>
            <a:pPr lvl="1"/>
            <a:endParaRPr lang="en-US" dirty="0" smtClean="0"/>
          </a:p>
          <a:p>
            <a:pPr lvl="1"/>
            <a:r>
              <a:rPr lang="en-US" dirty="0" smtClean="0"/>
              <a:t>Provide an open, non-proprietary programming framework (via </a:t>
            </a:r>
            <a:r>
              <a:rPr lang="en-US" dirty="0" err="1" smtClean="0"/>
              <a:t>Javascript</a:t>
            </a:r>
            <a:r>
              <a:rPr lang="en-US" dirty="0" smtClean="0"/>
              <a:t>) for creating rich web applications.</a:t>
            </a:r>
          </a:p>
          <a:p>
            <a:pPr lvl="1"/>
            <a:endParaRPr lang="en-US" dirty="0" smtClean="0"/>
          </a:p>
          <a:p>
            <a:pPr lvl="1"/>
            <a:r>
              <a:rPr lang="en-US" dirty="0" smtClean="0"/>
              <a:t>Be backwards compatible with the existing web.</a:t>
            </a:r>
          </a:p>
          <a:p>
            <a:endParaRPr lang="en-US" dirty="0" smtClean="0"/>
          </a:p>
          <a:p>
            <a:r>
              <a:rPr lang="en-US" dirty="0"/>
              <a:t>While parts of the HTML5 are still being finalized, all of the major browser manufacturers have at least partially embraced HTML5. </a:t>
            </a:r>
            <a:endParaRPr lang="en-US" dirty="0" smtClean="0"/>
          </a:p>
          <a:p>
            <a:pPr lvl="1"/>
            <a:r>
              <a:rPr lang="en-US" dirty="0" smtClean="0"/>
              <a:t>Browsers are increasingly supporting a larger subset of HTML5.</a:t>
            </a:r>
            <a:endParaRPr lang="en-US" dirty="0"/>
          </a:p>
          <a:p>
            <a:endParaRPr lang="en-US" dirty="0"/>
          </a:p>
        </p:txBody>
      </p:sp>
    </p:spTree>
    <p:extLst>
      <p:ext uri="{BB962C8B-B14F-4D97-AF65-F5344CB8AC3E}">
        <p14:creationId xmlns:p14="http://schemas.microsoft.com/office/powerpoint/2010/main" val="16362201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HTML documents </a:t>
            </a:r>
            <a:r>
              <a:rPr lang="en-US" dirty="0" smtClean="0"/>
              <a:t>are composed of textual content and HTML elements. </a:t>
            </a:r>
          </a:p>
          <a:p>
            <a:endParaRPr lang="en-US" dirty="0" smtClean="0"/>
          </a:p>
          <a:p>
            <a:r>
              <a:rPr lang="en-US" dirty="0" smtClean="0"/>
              <a:t>An </a:t>
            </a:r>
            <a:r>
              <a:rPr lang="en-US" b="1" dirty="0" smtClean="0">
                <a:solidFill>
                  <a:schemeClr val="accent1"/>
                </a:solidFill>
              </a:rPr>
              <a:t>HTML element</a:t>
            </a:r>
            <a:r>
              <a:rPr lang="en-US" dirty="0" smtClean="0">
                <a:solidFill>
                  <a:schemeClr val="accent1"/>
                </a:solidFill>
              </a:rPr>
              <a:t> </a:t>
            </a:r>
            <a:r>
              <a:rPr lang="en-US" dirty="0" smtClean="0"/>
              <a:t>can contain text, other elements, or be empty.</a:t>
            </a:r>
          </a:p>
          <a:p>
            <a:endParaRPr lang="en-US" dirty="0" smtClean="0"/>
          </a:p>
          <a:p>
            <a:r>
              <a:rPr lang="en-US" dirty="0" smtClean="0"/>
              <a:t>HTML elements can also contain attributes. </a:t>
            </a:r>
          </a:p>
          <a:p>
            <a:pPr lvl="1"/>
            <a:r>
              <a:rPr lang="en-US" dirty="0" smtClean="0"/>
              <a:t>An </a:t>
            </a:r>
            <a:r>
              <a:rPr lang="en-US" b="1" dirty="0" smtClean="0">
                <a:solidFill>
                  <a:schemeClr val="accent1"/>
                </a:solidFill>
              </a:rPr>
              <a:t>HTML attribute</a:t>
            </a:r>
            <a:r>
              <a:rPr lang="en-US" dirty="0" smtClean="0">
                <a:solidFill>
                  <a:schemeClr val="accent1"/>
                </a:solidFill>
              </a:rPr>
              <a:t> </a:t>
            </a:r>
            <a:r>
              <a:rPr lang="en-US" dirty="0" smtClean="0"/>
              <a:t>is a name=value pair that provides more information about the HTML element. </a:t>
            </a:r>
          </a:p>
          <a:p>
            <a:endParaRPr lang="en-US" dirty="0" smtClean="0"/>
          </a:p>
        </p:txBody>
      </p:sp>
    </p:spTree>
    <p:extLst>
      <p:ext uri="{BB962C8B-B14F-4D97-AF65-F5344CB8AC3E}">
        <p14:creationId xmlns:p14="http://schemas.microsoft.com/office/powerpoint/2010/main" val="1414369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Structure of an HTML page</a:t>
            </a:r>
            <a:endParaRPr lang="en-US" dirty="0"/>
          </a:p>
        </p:txBody>
      </p:sp>
      <p:sp>
        <p:nvSpPr>
          <p:cNvPr id="3" name="Content Placeholder 2"/>
          <p:cNvSpPr>
            <a:spLocks noGrp="1"/>
          </p:cNvSpPr>
          <p:nvPr>
            <p:ph idx="1"/>
          </p:nvPr>
        </p:nvSpPr>
        <p:spPr/>
        <p:txBody>
          <a:bodyPr/>
          <a:lstStyle/>
          <a:p>
            <a:r>
              <a:rPr lang="en-US" smtClean="0"/>
              <a:t>A header describes the page and the body contains the page’s contents (visible content) </a:t>
            </a:r>
          </a:p>
          <a:p>
            <a:r>
              <a:rPr lang="en-US" smtClean="0"/>
              <a:t>An HTML page is saved into a file ending with extension .html </a:t>
            </a:r>
          </a:p>
          <a:p>
            <a:r>
              <a:rPr lang="en-US" smtClean="0"/>
              <a:t>DOCTYPE tag tells browser to interpret our page’s code as HTML5, the latest &amp; greatest version of the language. </a:t>
            </a:r>
            <a:endParaRPr lang="en-US" dirty="0"/>
          </a:p>
        </p:txBody>
      </p:sp>
      <p:sp>
        <p:nvSpPr>
          <p:cNvPr id="21" name="Slide Number Placeholder 20"/>
          <p:cNvSpPr>
            <a:spLocks noGrp="1"/>
          </p:cNvSpPr>
          <p:nvPr>
            <p:ph type="sldNum" sz="quarter" idx="12"/>
          </p:nvPr>
        </p:nvSpPr>
        <p:spPr/>
        <p:txBody>
          <a:bodyPr/>
          <a:lstStyle/>
          <a:p>
            <a:fld id="{D96E58EF-1F55-DE4D-81C7-374AFBC753C9}" type="slidenum">
              <a:rPr lang="en-US" smtClean="0"/>
              <a:pPr/>
              <a:t>55</a:t>
            </a:fld>
            <a:endParaRPr lang="en-US"/>
          </a:p>
        </p:txBody>
      </p:sp>
      <p:sp>
        <p:nvSpPr>
          <p:cNvPr id="4" name="Rounded Rectangle 3"/>
          <p:cNvSpPr/>
          <p:nvPr/>
        </p:nvSpPr>
        <p:spPr>
          <a:xfrm>
            <a:off x="5804452" y="3491948"/>
            <a:ext cx="4777409" cy="3061252"/>
          </a:xfrm>
          <a:prstGeom prst="roundRect">
            <a:avLst/>
          </a:prstGeom>
          <a:solidFill>
            <a:schemeClr val="bg1">
              <a:lumMod val="8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600" b="1" dirty="0">
                <a:solidFill>
                  <a:srgbClr val="0070C0"/>
                </a:solidFill>
                <a:latin typeface="+mj-lt"/>
              </a:rPr>
              <a:t>&lt;!</a:t>
            </a:r>
            <a:r>
              <a:rPr lang="en-US" sz="1600" b="1" dirty="0">
                <a:solidFill>
                  <a:schemeClr val="bg1">
                    <a:lumMod val="50000"/>
                  </a:schemeClr>
                </a:solidFill>
                <a:latin typeface="+mj-lt"/>
              </a:rPr>
              <a:t>DOCTYPE html</a:t>
            </a:r>
            <a:r>
              <a:rPr lang="en-US" sz="1600" b="1" dirty="0">
                <a:solidFill>
                  <a:srgbClr val="0070C0"/>
                </a:solidFill>
                <a:latin typeface="+mj-lt"/>
              </a:rPr>
              <a:t>&gt;</a:t>
            </a:r>
          </a:p>
          <a:p>
            <a:pPr>
              <a:lnSpc>
                <a:spcPct val="110000"/>
              </a:lnSpc>
            </a:pPr>
            <a:r>
              <a:rPr lang="en-US" sz="1600" b="1" dirty="0">
                <a:solidFill>
                  <a:srgbClr val="0070C0"/>
                </a:solidFill>
                <a:latin typeface="+mj-lt"/>
              </a:rPr>
              <a:t>&lt;html&gt;</a:t>
            </a:r>
          </a:p>
          <a:p>
            <a:pPr>
              <a:lnSpc>
                <a:spcPct val="110000"/>
              </a:lnSpc>
            </a:pPr>
            <a:r>
              <a:rPr lang="en-US" sz="1600" b="1" dirty="0">
                <a:solidFill>
                  <a:srgbClr val="0070C0"/>
                </a:solidFill>
                <a:latin typeface="+mj-lt"/>
              </a:rPr>
              <a:t>	&lt;head&gt;</a:t>
            </a:r>
          </a:p>
          <a:p>
            <a:pPr>
              <a:lnSpc>
                <a:spcPct val="110000"/>
              </a:lnSpc>
            </a:pPr>
            <a:r>
              <a:rPr lang="en-US" sz="1600" b="1" dirty="0">
                <a:solidFill>
                  <a:srgbClr val="0070C0"/>
                </a:solidFill>
                <a:latin typeface="+mj-lt"/>
              </a:rPr>
              <a:t>		&lt;title&gt; </a:t>
            </a:r>
            <a:r>
              <a:rPr lang="en-US" sz="1600" dirty="0">
                <a:solidFill>
                  <a:schemeClr val="tx1"/>
                </a:solidFill>
                <a:latin typeface="+mj-lt"/>
              </a:rPr>
              <a:t>Page Title  </a:t>
            </a:r>
            <a:r>
              <a:rPr lang="en-US" sz="1600" b="1" dirty="0">
                <a:solidFill>
                  <a:srgbClr val="0070C0"/>
                </a:solidFill>
                <a:latin typeface="+mj-lt"/>
              </a:rPr>
              <a:t>&lt;/title&gt; </a:t>
            </a:r>
          </a:p>
          <a:p>
            <a:pPr>
              <a:lnSpc>
                <a:spcPct val="110000"/>
              </a:lnSpc>
            </a:pPr>
            <a:r>
              <a:rPr lang="en-US" sz="1600" b="1" dirty="0">
                <a:solidFill>
                  <a:srgbClr val="0070C0"/>
                </a:solidFill>
                <a:latin typeface="+mj-lt"/>
              </a:rPr>
              <a:t>     	&lt;/head&gt;</a:t>
            </a:r>
          </a:p>
          <a:p>
            <a:pPr>
              <a:lnSpc>
                <a:spcPct val="110000"/>
              </a:lnSpc>
            </a:pPr>
            <a:endParaRPr lang="en-US" sz="1600" b="1" dirty="0">
              <a:solidFill>
                <a:schemeClr val="accent2"/>
              </a:solidFill>
              <a:latin typeface="+mj-lt"/>
            </a:endParaRPr>
          </a:p>
          <a:p>
            <a:pPr>
              <a:lnSpc>
                <a:spcPct val="110000"/>
              </a:lnSpc>
            </a:pPr>
            <a:r>
              <a:rPr lang="en-US" sz="1600" b="1" dirty="0">
                <a:solidFill>
                  <a:schemeClr val="accent2"/>
                </a:solidFill>
                <a:latin typeface="+mj-lt"/>
              </a:rPr>
              <a:t>     	</a:t>
            </a:r>
            <a:r>
              <a:rPr lang="en-US" sz="1600" b="1" dirty="0">
                <a:solidFill>
                  <a:srgbClr val="0070C0"/>
                </a:solidFill>
                <a:latin typeface="+mj-lt"/>
              </a:rPr>
              <a:t>&lt;body&gt;</a:t>
            </a:r>
          </a:p>
          <a:p>
            <a:pPr>
              <a:lnSpc>
                <a:spcPct val="110000"/>
              </a:lnSpc>
            </a:pPr>
            <a:r>
              <a:rPr lang="en-US" sz="1600" dirty="0">
                <a:solidFill>
                  <a:schemeClr val="tx1"/>
                </a:solidFill>
                <a:latin typeface="+mj-lt"/>
              </a:rPr>
              <a:t>          	Page Contents</a:t>
            </a:r>
          </a:p>
          <a:p>
            <a:pPr>
              <a:lnSpc>
                <a:spcPct val="110000"/>
              </a:lnSpc>
            </a:pPr>
            <a:r>
              <a:rPr lang="en-US" sz="1600" b="1" dirty="0">
                <a:solidFill>
                  <a:schemeClr val="accent2"/>
                </a:solidFill>
                <a:latin typeface="+mj-lt"/>
              </a:rPr>
              <a:t>     	</a:t>
            </a:r>
            <a:r>
              <a:rPr lang="en-US" sz="1600" b="1" dirty="0">
                <a:solidFill>
                  <a:srgbClr val="0070C0"/>
                </a:solidFill>
                <a:latin typeface="+mj-lt"/>
              </a:rPr>
              <a:t>&lt;/body&gt;</a:t>
            </a:r>
          </a:p>
          <a:p>
            <a:pPr>
              <a:lnSpc>
                <a:spcPct val="110000"/>
              </a:lnSpc>
            </a:pPr>
            <a:r>
              <a:rPr lang="en-US" sz="1600" b="1" dirty="0">
                <a:solidFill>
                  <a:srgbClr val="0070C0"/>
                </a:solidFill>
                <a:latin typeface="+mj-lt"/>
              </a:rPr>
              <a:t>&lt;/html&gt;</a:t>
            </a:r>
          </a:p>
        </p:txBody>
      </p:sp>
      <p:cxnSp>
        <p:nvCxnSpPr>
          <p:cNvPr id="11" name="Straight Connector 10"/>
          <p:cNvCxnSpPr/>
          <p:nvPr/>
        </p:nvCxnSpPr>
        <p:spPr>
          <a:xfrm>
            <a:off x="6096000" y="4332514"/>
            <a:ext cx="0" cy="1730829"/>
          </a:xfrm>
          <a:prstGeom prst="line">
            <a:avLst/>
          </a:prstGeom>
          <a:ln w="63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821556" y="5426765"/>
            <a:ext cx="16566" cy="636578"/>
          </a:xfrm>
          <a:prstGeom prst="line">
            <a:avLst/>
          </a:prstGeom>
          <a:ln w="63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804990" y="4433798"/>
            <a:ext cx="16566" cy="636578"/>
          </a:xfrm>
          <a:prstGeom prst="line">
            <a:avLst/>
          </a:prstGeom>
          <a:ln w="6350">
            <a:solidFill>
              <a:srgbClr val="00B05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838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Head Tag : </a:t>
            </a:r>
            <a:r>
              <a:rPr lang="en-US" b="1" i="1" dirty="0" smtClean="0">
                <a:solidFill>
                  <a:schemeClr val="accent2"/>
                </a:solidFill>
              </a:rPr>
              <a:t>&lt;head&gt; </a:t>
            </a:r>
            <a:r>
              <a:rPr lang="en-US" dirty="0" smtClean="0"/>
              <a:t>…. </a:t>
            </a:r>
            <a:r>
              <a:rPr lang="en-US" b="1" i="1" dirty="0" smtClean="0">
                <a:solidFill>
                  <a:schemeClr val="accent2"/>
                </a:solidFill>
              </a:rPr>
              <a:t>&lt;/head&gt;</a:t>
            </a:r>
            <a:endParaRPr lang="en-US" b="1" i="1" dirty="0">
              <a:solidFill>
                <a:schemeClr val="accent2"/>
              </a:solidFill>
            </a:endParaRPr>
          </a:p>
        </p:txBody>
      </p:sp>
      <p:sp>
        <p:nvSpPr>
          <p:cNvPr id="3" name="Content Placeholder 2"/>
          <p:cNvSpPr>
            <a:spLocks noGrp="1"/>
          </p:cNvSpPr>
          <p:nvPr>
            <p:ph idx="1"/>
          </p:nvPr>
        </p:nvSpPr>
        <p:spPr/>
        <p:txBody>
          <a:bodyPr/>
          <a:lstStyle/>
          <a:p>
            <a:r>
              <a:rPr lang="en-US" dirty="0" smtClean="0"/>
              <a:t>The &lt;head&gt; tag describes the page</a:t>
            </a:r>
          </a:p>
          <a:p>
            <a:endParaRPr lang="en-US" dirty="0" smtClean="0"/>
          </a:p>
          <a:p>
            <a:r>
              <a:rPr lang="en-US" dirty="0" smtClean="0"/>
              <a:t>Head part consists mainly of the following tags </a:t>
            </a:r>
          </a:p>
        </p:txBody>
      </p:sp>
      <p:graphicFrame>
        <p:nvGraphicFramePr>
          <p:cNvPr id="4" name="Table 3"/>
          <p:cNvGraphicFramePr>
            <a:graphicFrameLocks noGrp="1"/>
          </p:cNvGraphicFramePr>
          <p:nvPr>
            <p:extLst/>
          </p:nvPr>
        </p:nvGraphicFramePr>
        <p:xfrm>
          <a:off x="2220682" y="3294743"/>
          <a:ext cx="7587346" cy="2123440"/>
        </p:xfrm>
        <a:graphic>
          <a:graphicData uri="http://schemas.openxmlformats.org/drawingml/2006/table">
            <a:tbl>
              <a:tblPr firstRow="1" bandRow="1">
                <a:tableStyleId>{C083E6E3-FA7D-4D7B-A595-EF9225AFEA82}</a:tableStyleId>
              </a:tblPr>
              <a:tblGrid>
                <a:gridCol w="2895604"/>
                <a:gridCol w="4691742"/>
              </a:tblGrid>
              <a:tr h="370840">
                <a:tc>
                  <a:txBody>
                    <a:bodyPr/>
                    <a:lstStyle/>
                    <a:p>
                      <a:pPr algn="ctr"/>
                      <a:r>
                        <a:rPr lang="en-US" dirty="0" smtClean="0"/>
                        <a:t>Tag</a:t>
                      </a:r>
                      <a:endParaRPr lang="en-US" dirty="0"/>
                    </a:p>
                  </a:txBody>
                  <a:tcPr/>
                </a:tc>
                <a:tc>
                  <a:txBody>
                    <a:bodyPr/>
                    <a:lstStyle/>
                    <a:p>
                      <a:pPr algn="ctr"/>
                      <a:r>
                        <a:rPr lang="en-US" dirty="0" smtClean="0"/>
                        <a:t>Description</a:t>
                      </a:r>
                      <a:endParaRPr lang="en-US" dirty="0"/>
                    </a:p>
                  </a:txBody>
                  <a:tcPr/>
                </a:tc>
              </a:tr>
              <a:tr h="370840">
                <a:tc>
                  <a:txBody>
                    <a:bodyPr/>
                    <a:lstStyle/>
                    <a:p>
                      <a:r>
                        <a:rPr lang="en-US" b="1" dirty="0" smtClean="0"/>
                        <a:t>&lt;title&gt; … &lt;/title&gt;</a:t>
                      </a:r>
                      <a:endParaRPr lang="en-US" b="1" i="0" dirty="0">
                        <a:solidFill>
                          <a:schemeClr val="accent2"/>
                        </a:solidFill>
                      </a:endParaRPr>
                    </a:p>
                  </a:txBody>
                  <a:tcPr/>
                </a:tc>
                <a:tc>
                  <a:txBody>
                    <a:bodyPr/>
                    <a:lstStyle/>
                    <a:p>
                      <a:r>
                        <a:rPr lang="en-US" dirty="0" smtClean="0"/>
                        <a:t>Page title</a:t>
                      </a:r>
                      <a:endParaRPr lang="en-US" dirty="0"/>
                    </a:p>
                  </a:txBody>
                  <a:tcPr/>
                </a:tc>
              </a:tr>
              <a:tr h="370840">
                <a:tc>
                  <a:txBody>
                    <a:bodyPr/>
                    <a:lstStyle/>
                    <a:p>
                      <a:r>
                        <a:rPr lang="en-US" b="1" dirty="0" smtClean="0"/>
                        <a:t>&lt;link&gt; … &lt;/link&gt;	</a:t>
                      </a:r>
                      <a:endParaRPr lang="en-US" b="1" i="0" dirty="0">
                        <a:solidFill>
                          <a:schemeClr val="accent2"/>
                        </a:solidFill>
                      </a:endParaRPr>
                    </a:p>
                  </a:txBody>
                  <a:tcPr/>
                </a:tc>
                <a:tc>
                  <a:txBody>
                    <a:bodyPr/>
                    <a:lstStyle/>
                    <a:p>
                      <a:r>
                        <a:rPr lang="en-US" dirty="0" smtClean="0"/>
                        <a:t>Used to link to a CSS file</a:t>
                      </a:r>
                      <a:endParaRPr lang="en-US" dirty="0"/>
                    </a:p>
                  </a:txBody>
                  <a:tcPr/>
                </a:tc>
              </a:tr>
              <a:tr h="370840">
                <a:tc>
                  <a:txBody>
                    <a:bodyPr/>
                    <a:lstStyle/>
                    <a:p>
                      <a:r>
                        <a:rPr lang="en-US" b="1" dirty="0" smtClean="0"/>
                        <a:t>&lt;script&gt; … &lt;/script&gt; </a:t>
                      </a:r>
                      <a:endParaRPr lang="en-US" b="1" i="0" dirty="0">
                        <a:solidFill>
                          <a:schemeClr val="accent2"/>
                        </a:solidFill>
                      </a:endParaRPr>
                    </a:p>
                  </a:txBody>
                  <a:tcPr/>
                </a:tc>
                <a:tc>
                  <a:txBody>
                    <a:bodyPr/>
                    <a:lstStyle/>
                    <a:p>
                      <a:r>
                        <a:rPr lang="en-US" dirty="0" smtClean="0"/>
                        <a:t>Used</a:t>
                      </a:r>
                      <a:r>
                        <a:rPr lang="en-US" baseline="0" dirty="0" smtClean="0"/>
                        <a:t> to link to a JavaScript file</a:t>
                      </a:r>
                      <a:endParaRPr lang="en-US" dirty="0"/>
                    </a:p>
                  </a:txBody>
                  <a:tcPr/>
                </a:tc>
              </a:tr>
              <a:tr h="370840">
                <a:tc>
                  <a:txBody>
                    <a:bodyPr/>
                    <a:lstStyle/>
                    <a:p>
                      <a:r>
                        <a:rPr lang="en-US" b="1" dirty="0" smtClean="0"/>
                        <a:t>&lt;style&gt; … &lt;/style&gt;</a:t>
                      </a:r>
                      <a:r>
                        <a:rPr lang="en-US" b="1" baseline="0" dirty="0" smtClean="0"/>
                        <a:t> </a:t>
                      </a:r>
                      <a:endParaRPr lang="en-US" b="1" dirty="0">
                        <a:solidFill>
                          <a:schemeClr val="accent2"/>
                        </a:solidFill>
                      </a:endParaRPr>
                    </a:p>
                  </a:txBody>
                  <a:tcPr/>
                </a:tc>
                <a:tc>
                  <a:txBody>
                    <a:bodyPr/>
                    <a:lstStyle/>
                    <a:p>
                      <a:r>
                        <a:rPr lang="en-US" dirty="0" smtClean="0"/>
                        <a:t>Used to define style information for a single HTML page (e.g.</a:t>
                      </a:r>
                      <a:r>
                        <a:rPr lang="en-US" baseline="0" dirty="0" smtClean="0"/>
                        <a:t> color, font, etc.) </a:t>
                      </a:r>
                      <a:endParaRPr lang="en-US" dirty="0"/>
                    </a:p>
                  </a:txBody>
                  <a:tcPr/>
                </a:tc>
              </a:tr>
            </a:tbl>
          </a:graphicData>
        </a:graphic>
      </p:graphicFrame>
      <p:sp>
        <p:nvSpPr>
          <p:cNvPr id="6" name="Slide Number Placeholder 5"/>
          <p:cNvSpPr>
            <a:spLocks noGrp="1"/>
          </p:cNvSpPr>
          <p:nvPr>
            <p:ph type="sldNum" sz="quarter" idx="12"/>
          </p:nvPr>
        </p:nvSpPr>
        <p:spPr/>
        <p:txBody>
          <a:bodyPr/>
          <a:lstStyle/>
          <a:p>
            <a:fld id="{D96E58EF-1F55-DE4D-81C7-374AFBC753C9}" type="slidenum">
              <a:rPr lang="en-US" smtClean="0"/>
              <a:t>56</a:t>
            </a:fld>
            <a:endParaRPr lang="en-US"/>
          </a:p>
        </p:txBody>
      </p:sp>
    </p:spTree>
    <p:extLst>
      <p:ext uri="{BB962C8B-B14F-4D97-AF65-F5344CB8AC3E}">
        <p14:creationId xmlns:p14="http://schemas.microsoft.com/office/powerpoint/2010/main" val="13646658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Page title :  &lt;title&gt;</a:t>
            </a:r>
            <a:endParaRPr lang="en-US" dirty="0"/>
          </a:p>
        </p:txBody>
      </p:sp>
      <p:sp>
        <p:nvSpPr>
          <p:cNvPr id="3" name="Content Placeholder 2"/>
          <p:cNvSpPr>
            <a:spLocks noGrp="1"/>
          </p:cNvSpPr>
          <p:nvPr>
            <p:ph idx="1"/>
          </p:nvPr>
        </p:nvSpPr>
        <p:spPr/>
        <p:txBody>
          <a:bodyPr/>
          <a:lstStyle/>
          <a:p>
            <a:r>
              <a:rPr lang="en-US" smtClean="0"/>
              <a:t>The &lt;title&gt; tag describes the title of the webpage</a:t>
            </a:r>
          </a:p>
          <a:p>
            <a:r>
              <a:rPr lang="en-US" smtClean="0"/>
              <a:t>It should be placed within the &lt;head&gt; tag of the page</a:t>
            </a:r>
          </a:p>
          <a:p>
            <a:r>
              <a:rPr lang="en-US" smtClean="0"/>
              <a:t>Displayed in the web browser’s title bar and when bookmarking the page</a:t>
            </a:r>
            <a:endParaRPr lang="en-US" dirty="0"/>
          </a:p>
        </p:txBody>
      </p:sp>
      <p:sp>
        <p:nvSpPr>
          <p:cNvPr id="6" name="Slide Number Placeholder 5"/>
          <p:cNvSpPr>
            <a:spLocks noGrp="1"/>
          </p:cNvSpPr>
          <p:nvPr>
            <p:ph type="sldNum" sz="quarter" idx="12"/>
          </p:nvPr>
        </p:nvSpPr>
        <p:spPr/>
        <p:txBody>
          <a:bodyPr/>
          <a:lstStyle/>
          <a:p>
            <a:fld id="{D96E58EF-1F55-DE4D-81C7-374AFBC753C9}" type="slidenum">
              <a:rPr lang="en-US" smtClean="0"/>
              <a:pPr/>
              <a:t>57</a:t>
            </a:fld>
            <a:endParaRPr lang="en-US"/>
          </a:p>
        </p:txBody>
      </p:sp>
      <p:pic>
        <p:nvPicPr>
          <p:cNvPr id="1536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82" t="10401" r="57882" b="54302"/>
          <a:stretch/>
        </p:blipFill>
        <p:spPr bwMode="auto">
          <a:xfrm>
            <a:off x="1869621" y="3677956"/>
            <a:ext cx="4269921" cy="2746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992" y="4165527"/>
            <a:ext cx="390525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883228" y="3677956"/>
            <a:ext cx="8512629" cy="274679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83227" y="3146223"/>
            <a:ext cx="4256314" cy="536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2" name="Rectangle 11"/>
          <p:cNvSpPr/>
          <p:nvPr/>
        </p:nvSpPr>
        <p:spPr>
          <a:xfrm>
            <a:off x="6139542" y="3146223"/>
            <a:ext cx="4256315" cy="53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Tree>
    <p:extLst>
      <p:ext uri="{BB962C8B-B14F-4D97-AF65-F5344CB8AC3E}">
        <p14:creationId xmlns:p14="http://schemas.microsoft.com/office/powerpoint/2010/main" val="10023118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Body Tag: </a:t>
            </a:r>
            <a:r>
              <a:rPr lang="en-US" dirty="0" smtClean="0">
                <a:solidFill>
                  <a:schemeClr val="accent2"/>
                </a:solidFill>
              </a:rPr>
              <a:t>&lt;body&gt; … &lt;/body&gt;</a:t>
            </a:r>
            <a:endParaRPr lang="en-US" dirty="0">
              <a:solidFill>
                <a:schemeClr val="accent2"/>
              </a:solidFill>
            </a:endParaRPr>
          </a:p>
        </p:txBody>
      </p:sp>
      <p:sp>
        <p:nvSpPr>
          <p:cNvPr id="3" name="Content Placeholder 2"/>
          <p:cNvSpPr>
            <a:spLocks noGrp="1"/>
          </p:cNvSpPr>
          <p:nvPr>
            <p:ph idx="1"/>
          </p:nvPr>
        </p:nvSpPr>
        <p:spPr/>
        <p:txBody>
          <a:bodyPr/>
          <a:lstStyle/>
          <a:p>
            <a:r>
              <a:rPr lang="en-US" dirty="0" smtClean="0"/>
              <a:t>The &lt;body&gt; tag contains the visible contents of the webpage</a:t>
            </a:r>
          </a:p>
          <a:p>
            <a:endParaRPr lang="en-US" dirty="0" smtClean="0"/>
          </a:p>
          <a:p>
            <a:r>
              <a:rPr lang="en-US" dirty="0" smtClean="0"/>
              <a:t>The body part of the page can contains various types of tags:</a:t>
            </a:r>
          </a:p>
        </p:txBody>
      </p:sp>
      <p:sp>
        <p:nvSpPr>
          <p:cNvPr id="6" name="Slide Number Placeholder 5"/>
          <p:cNvSpPr>
            <a:spLocks noGrp="1"/>
          </p:cNvSpPr>
          <p:nvPr>
            <p:ph type="sldNum" sz="quarter" idx="12"/>
          </p:nvPr>
        </p:nvSpPr>
        <p:spPr/>
        <p:txBody>
          <a:bodyPr/>
          <a:lstStyle/>
          <a:p>
            <a:fld id="{D96E58EF-1F55-DE4D-81C7-374AFBC753C9}" type="slidenum">
              <a:rPr lang="en-US" smtClean="0"/>
              <a:pPr/>
              <a:t>58</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15189054"/>
              </p:ext>
            </p:extLst>
          </p:nvPr>
        </p:nvGraphicFramePr>
        <p:xfrm>
          <a:off x="2253339" y="3800282"/>
          <a:ext cx="7587346" cy="1483360"/>
        </p:xfrm>
        <a:graphic>
          <a:graphicData uri="http://schemas.openxmlformats.org/drawingml/2006/table">
            <a:tbl>
              <a:tblPr firstRow="1" bandRow="1">
                <a:tableStyleId>{5C22544A-7EE6-4342-B048-85BDC9FD1C3A}</a:tableStyleId>
              </a:tblPr>
              <a:tblGrid>
                <a:gridCol w="2895604"/>
                <a:gridCol w="4691742"/>
              </a:tblGrid>
              <a:tr h="370840">
                <a:tc>
                  <a:txBody>
                    <a:bodyPr/>
                    <a:lstStyle/>
                    <a:p>
                      <a:pPr algn="ctr"/>
                      <a:r>
                        <a:rPr lang="en-US" dirty="0" smtClean="0"/>
                        <a:t>Tag</a:t>
                      </a:r>
                      <a:endParaRPr lang="en-US" dirty="0"/>
                    </a:p>
                  </a:txBody>
                  <a:tcPr/>
                </a:tc>
                <a:tc>
                  <a:txBody>
                    <a:bodyPr/>
                    <a:lstStyle/>
                    <a:p>
                      <a:pPr algn="ctr"/>
                      <a:r>
                        <a:rPr lang="en-US" dirty="0" smtClean="0"/>
                        <a:t>Description</a:t>
                      </a:r>
                      <a:endParaRPr lang="en-US" dirty="0"/>
                    </a:p>
                  </a:txBody>
                  <a:tcPr/>
                </a:tc>
              </a:tr>
              <a:tr h="370840">
                <a:tc>
                  <a:txBody>
                    <a:bodyPr/>
                    <a:lstStyle/>
                    <a:p>
                      <a:r>
                        <a:rPr lang="en-US" b="1" i="0" dirty="0" smtClean="0">
                          <a:solidFill>
                            <a:schemeClr val="accent2"/>
                          </a:solidFill>
                        </a:rPr>
                        <a:t>&lt;h1&gt; , &lt;h2&gt;, … , &lt;h6&gt; </a:t>
                      </a:r>
                      <a:endParaRPr lang="en-US" i="0" dirty="0">
                        <a:solidFill>
                          <a:schemeClr val="accent2"/>
                        </a:solidFill>
                      </a:endParaRPr>
                    </a:p>
                  </a:txBody>
                  <a:tcPr/>
                </a:tc>
                <a:tc>
                  <a:txBody>
                    <a:bodyPr/>
                    <a:lstStyle/>
                    <a:p>
                      <a:r>
                        <a:rPr lang="en-US" dirty="0" smtClean="0"/>
                        <a:t>Heading tags</a:t>
                      </a:r>
                      <a:endParaRPr lang="en-US" dirty="0"/>
                    </a:p>
                  </a:txBody>
                  <a:tcPr/>
                </a:tc>
              </a:tr>
              <a:tr h="370840">
                <a:tc>
                  <a:txBody>
                    <a:bodyPr/>
                    <a:lstStyle/>
                    <a:p>
                      <a:r>
                        <a:rPr lang="en-US" b="1" i="0" dirty="0" smtClean="0">
                          <a:solidFill>
                            <a:schemeClr val="accent2"/>
                          </a:solidFill>
                        </a:rPr>
                        <a:t>&lt;p&gt; … &lt;/p&gt;</a:t>
                      </a:r>
                      <a:endParaRPr lang="en-US" i="0" dirty="0">
                        <a:solidFill>
                          <a:schemeClr val="accent2"/>
                        </a:solidFill>
                      </a:endParaRPr>
                    </a:p>
                  </a:txBody>
                  <a:tcPr/>
                </a:tc>
                <a:tc>
                  <a:txBody>
                    <a:bodyPr/>
                    <a:lstStyle/>
                    <a:p>
                      <a:r>
                        <a:rPr lang="en-US" dirty="0" smtClean="0"/>
                        <a:t>paragraphs</a:t>
                      </a:r>
                      <a:endParaRPr lang="en-US" dirty="0"/>
                    </a:p>
                  </a:txBody>
                  <a:tcPr/>
                </a:tc>
              </a:tr>
              <a:tr h="370840">
                <a:tc>
                  <a:txBody>
                    <a:bodyPr/>
                    <a:lstStyle/>
                    <a:p>
                      <a:r>
                        <a:rPr lang="en-US" b="1" i="0" dirty="0" smtClean="0">
                          <a:solidFill>
                            <a:schemeClr val="accent2"/>
                          </a:solidFill>
                        </a:rPr>
                        <a:t>&lt;</a:t>
                      </a:r>
                      <a:r>
                        <a:rPr lang="en-US" b="1" i="0" dirty="0" err="1" smtClean="0">
                          <a:solidFill>
                            <a:schemeClr val="accent2"/>
                          </a:solidFill>
                        </a:rPr>
                        <a:t>emph</a:t>
                      </a:r>
                      <a:r>
                        <a:rPr lang="en-US" b="1" i="0" dirty="0" smtClean="0">
                          <a:solidFill>
                            <a:schemeClr val="accent2"/>
                          </a:solidFill>
                        </a:rPr>
                        <a:t>&gt;</a:t>
                      </a:r>
                      <a:endParaRPr lang="en-US" b="1" i="0" dirty="0">
                        <a:solidFill>
                          <a:schemeClr val="accent2"/>
                        </a:solidFill>
                      </a:endParaRPr>
                    </a:p>
                  </a:txBody>
                  <a:tcPr/>
                </a:tc>
                <a:tc>
                  <a:txBody>
                    <a:bodyPr/>
                    <a:lstStyle/>
                    <a:p>
                      <a:r>
                        <a:rPr lang="en-US" dirty="0" smtClean="0"/>
                        <a:t>Italic text</a:t>
                      </a:r>
                      <a:endParaRPr lang="en-US" dirty="0"/>
                    </a:p>
                  </a:txBody>
                  <a:tcPr/>
                </a:tc>
              </a:tr>
            </a:tbl>
          </a:graphicData>
        </a:graphic>
      </p:graphicFrame>
    </p:spTree>
    <p:extLst>
      <p:ext uri="{BB962C8B-B14F-4D97-AF65-F5344CB8AC3E}">
        <p14:creationId xmlns:p14="http://schemas.microsoft.com/office/powerpoint/2010/main" val="20181854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9" y="365401"/>
            <a:ext cx="9622971" cy="990600"/>
          </a:xfrm>
        </p:spPr>
        <p:txBody>
          <a:bodyPr/>
          <a:lstStyle/>
          <a:p>
            <a:r>
              <a:rPr lang="en-US" b="1" dirty="0" smtClean="0"/>
              <a:t>Paragraph: </a:t>
            </a:r>
            <a:r>
              <a:rPr lang="en-US" dirty="0" smtClean="0"/>
              <a:t>&lt;p&gt; </a:t>
            </a:r>
            <a:endParaRPr lang="en-US" dirty="0"/>
          </a:p>
        </p:txBody>
      </p:sp>
      <p:sp>
        <p:nvSpPr>
          <p:cNvPr id="3" name="Content Placeholder 2"/>
          <p:cNvSpPr>
            <a:spLocks noGrp="1"/>
          </p:cNvSpPr>
          <p:nvPr>
            <p:ph idx="1"/>
          </p:nvPr>
        </p:nvSpPr>
        <p:spPr>
          <a:xfrm>
            <a:off x="587829" y="1463008"/>
            <a:ext cx="9737271" cy="2057400"/>
          </a:xfrm>
        </p:spPr>
        <p:txBody>
          <a:bodyPr>
            <a:normAutofit/>
          </a:bodyPr>
          <a:lstStyle/>
          <a:p>
            <a:r>
              <a:rPr lang="en-US" sz="2000" dirty="0"/>
              <a:t>The </a:t>
            </a:r>
            <a:r>
              <a:rPr lang="en-US" sz="2000" b="1" dirty="0">
                <a:solidFill>
                  <a:srgbClr val="C00000"/>
                </a:solidFill>
              </a:rPr>
              <a:t>&lt;p&gt; </a:t>
            </a:r>
            <a:r>
              <a:rPr lang="en-US" sz="2000" dirty="0"/>
              <a:t>tag denotes a paragraph of text (a block )</a:t>
            </a:r>
          </a:p>
          <a:p>
            <a:r>
              <a:rPr lang="en-US" sz="2000" dirty="0"/>
              <a:t>Placed within the body of the page</a:t>
            </a:r>
          </a:p>
          <a:p>
            <a:r>
              <a:rPr lang="en-US" sz="2000" dirty="0"/>
              <a:t>More examples : </a:t>
            </a:r>
            <a:r>
              <a:rPr lang="en-US" sz="2000" dirty="0">
                <a:hlinkClick r:id="rId2"/>
              </a:rPr>
              <a:t>EX1</a:t>
            </a:r>
            <a:r>
              <a:rPr lang="en-US" sz="2000" dirty="0"/>
              <a:t> , </a:t>
            </a:r>
            <a:r>
              <a:rPr lang="en-US" sz="2000" dirty="0">
                <a:hlinkClick r:id="rId3"/>
              </a:rPr>
              <a:t>EX2</a:t>
            </a:r>
            <a:r>
              <a:rPr lang="en-US" sz="2000" dirty="0"/>
              <a:t> </a:t>
            </a:r>
          </a:p>
          <a:p>
            <a:endParaRPr lang="en-US" dirty="0"/>
          </a:p>
        </p:txBody>
      </p:sp>
      <p:sp>
        <p:nvSpPr>
          <p:cNvPr id="6" name="Slide Number Placeholder 5"/>
          <p:cNvSpPr>
            <a:spLocks noGrp="1"/>
          </p:cNvSpPr>
          <p:nvPr>
            <p:ph type="sldNum" sz="quarter" idx="12"/>
          </p:nvPr>
        </p:nvSpPr>
        <p:spPr/>
        <p:txBody>
          <a:bodyPr/>
          <a:lstStyle/>
          <a:p>
            <a:fld id="{D96E58EF-1F55-DE4D-81C7-374AFBC753C9}" type="slidenum">
              <a:rPr lang="en-US" smtClean="0"/>
              <a:t>59</a:t>
            </a:fld>
            <a:endParaRPr lang="en-US"/>
          </a:p>
        </p:txBody>
      </p:sp>
      <p:pic>
        <p:nvPicPr>
          <p:cNvPr id="122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57" t="10361" r="1264" b="32062"/>
          <a:stretch/>
        </p:blipFill>
        <p:spPr bwMode="auto">
          <a:xfrm>
            <a:off x="1656189" y="3167743"/>
            <a:ext cx="8809339" cy="3337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657823" y="3167743"/>
            <a:ext cx="8807704" cy="333783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56189" y="2747534"/>
            <a:ext cx="5230115" cy="536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0" name="Rectangle 9"/>
          <p:cNvSpPr/>
          <p:nvPr/>
        </p:nvSpPr>
        <p:spPr>
          <a:xfrm>
            <a:off x="6840585" y="2730096"/>
            <a:ext cx="3624943" cy="53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Tree>
    <p:extLst>
      <p:ext uri="{BB962C8B-B14F-4D97-AF65-F5344CB8AC3E}">
        <p14:creationId xmlns:p14="http://schemas.microsoft.com/office/powerpoint/2010/main" val="9808375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3498"/>
            <a:ext cx="10972800" cy="990600"/>
          </a:xfrm>
        </p:spPr>
        <p:txBody>
          <a:bodyPr/>
          <a:lstStyle/>
          <a:p>
            <a:r>
              <a:rPr lang="en-US" dirty="0" smtClean="0"/>
              <a:t>Software Architectures</a:t>
            </a:r>
            <a:endParaRPr lang="en-US" dirty="0"/>
          </a:p>
        </p:txBody>
      </p:sp>
      <p:sp>
        <p:nvSpPr>
          <p:cNvPr id="3" name="Content Placeholder 2"/>
          <p:cNvSpPr>
            <a:spLocks noGrp="1"/>
          </p:cNvSpPr>
          <p:nvPr>
            <p:ph idx="1"/>
          </p:nvPr>
        </p:nvSpPr>
        <p:spPr/>
        <p:txBody>
          <a:bodyPr/>
          <a:lstStyle/>
          <a:p>
            <a:r>
              <a:rPr lang="en-US" sz="2000" dirty="0" smtClean="0"/>
              <a:t>The application layer defines the functional role of each component in a distributed system (components may have the same or different roles).</a:t>
            </a:r>
          </a:p>
          <a:p>
            <a:endParaRPr lang="en-US" dirty="0"/>
          </a:p>
          <a:p>
            <a:r>
              <a:rPr lang="en-US" sz="2000" dirty="0" smtClean="0"/>
              <a:t>The choice of architecture can impact the design considerations:</a:t>
            </a:r>
          </a:p>
          <a:p>
            <a:pPr lvl="1"/>
            <a:r>
              <a:rPr lang="en-US" b="1" dirty="0" smtClean="0">
                <a:solidFill>
                  <a:schemeClr val="accent1"/>
                </a:solidFill>
              </a:rPr>
              <a:t>Responsiveness</a:t>
            </a:r>
            <a:r>
              <a:rPr lang="en-US" dirty="0" smtClean="0"/>
              <a:t> - </a:t>
            </a:r>
            <a:r>
              <a:rPr lang="en-US" sz="1800" dirty="0"/>
              <a:t>how quickly does the system respond to requests?</a:t>
            </a:r>
            <a:endParaRPr lang="en-US" sz="1800" dirty="0" smtClean="0"/>
          </a:p>
          <a:p>
            <a:pPr lvl="1"/>
            <a:r>
              <a:rPr lang="en-US" b="1" dirty="0" smtClean="0">
                <a:solidFill>
                  <a:schemeClr val="accent1"/>
                </a:solidFill>
              </a:rPr>
              <a:t>Throughput - </a:t>
            </a:r>
            <a:r>
              <a:rPr lang="en-US" sz="1800" dirty="0" smtClean="0"/>
              <a:t>how </a:t>
            </a:r>
            <a:r>
              <a:rPr lang="en-US" sz="1800" dirty="0"/>
              <a:t>many requests can the system handle (per second, for example</a:t>
            </a:r>
            <a:r>
              <a:rPr lang="en-US" sz="1800" dirty="0" smtClean="0"/>
              <a:t>)?</a:t>
            </a:r>
          </a:p>
          <a:p>
            <a:pPr lvl="1"/>
            <a:r>
              <a:rPr lang="en-US" b="1" dirty="0" smtClean="0">
                <a:solidFill>
                  <a:schemeClr val="accent1"/>
                </a:solidFill>
              </a:rPr>
              <a:t>Load Distribution </a:t>
            </a:r>
            <a:r>
              <a:rPr lang="en-US" dirty="0" smtClean="0"/>
              <a:t>- </a:t>
            </a:r>
            <a:r>
              <a:rPr lang="en-US" sz="1800" dirty="0"/>
              <a:t>are requests distributed evenly among components of the system?</a:t>
            </a:r>
            <a:endParaRPr lang="en-US" sz="1800" dirty="0" smtClean="0"/>
          </a:p>
          <a:p>
            <a:pPr lvl="1"/>
            <a:r>
              <a:rPr lang="en-US" b="1" dirty="0" smtClean="0">
                <a:solidFill>
                  <a:schemeClr val="accent1"/>
                </a:solidFill>
              </a:rPr>
              <a:t>Fault Tolerance – </a:t>
            </a:r>
            <a:r>
              <a:rPr lang="en-US" sz="1800" dirty="0" smtClean="0"/>
              <a:t>can the system continue to handle requests in the face of a failed component? </a:t>
            </a:r>
          </a:p>
          <a:p>
            <a:pPr lvl="1"/>
            <a:r>
              <a:rPr lang="en-US" b="1" dirty="0" smtClean="0">
                <a:solidFill>
                  <a:schemeClr val="accent1"/>
                </a:solidFill>
              </a:rPr>
              <a:t>Security – </a:t>
            </a:r>
            <a:r>
              <a:rPr lang="en-US" sz="1800" dirty="0" smtClean="0"/>
              <a:t>does the system ensure that sensitive resources are guarded against attack?</a:t>
            </a:r>
          </a:p>
          <a:p>
            <a:pPr lvl="1"/>
            <a:endParaRPr lang="en-US" sz="1800" dirty="0"/>
          </a:p>
          <a:p>
            <a:r>
              <a:rPr lang="en-US" sz="2000" dirty="0" smtClean="0"/>
              <a:t>Lets take a look at some common architectures</a:t>
            </a:r>
          </a:p>
          <a:p>
            <a:pPr lvl="1"/>
            <a:r>
              <a:rPr lang="en-US" dirty="0" smtClean="0"/>
              <a:t>Client-Server</a:t>
            </a:r>
          </a:p>
          <a:p>
            <a:pPr lvl="1"/>
            <a:r>
              <a:rPr lang="en-US" dirty="0" smtClean="0"/>
              <a:t>P2P</a:t>
            </a:r>
          </a:p>
          <a:p>
            <a:pPr lvl="1"/>
            <a:endParaRPr lang="en-US" sz="1600" dirty="0"/>
          </a:p>
        </p:txBody>
      </p:sp>
    </p:spTree>
    <p:extLst>
      <p:ext uri="{BB962C8B-B14F-4D97-AF65-F5344CB8AC3E}">
        <p14:creationId xmlns:p14="http://schemas.microsoft.com/office/powerpoint/2010/main" val="762988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7472"/>
            <a:ext cx="8229600" cy="990600"/>
          </a:xfrm>
        </p:spPr>
        <p:txBody>
          <a:bodyPr/>
          <a:lstStyle/>
          <a:p>
            <a:r>
              <a:rPr lang="en-US" b="1" dirty="0" smtClean="0"/>
              <a:t>Headings: </a:t>
            </a:r>
            <a:r>
              <a:rPr lang="en-US" i="1" dirty="0" smtClean="0">
                <a:solidFill>
                  <a:schemeClr val="accent2"/>
                </a:solidFill>
              </a:rPr>
              <a:t>&lt;h1&gt;, &lt;h2&gt;, …, &lt;h6&gt;</a:t>
            </a:r>
            <a:endParaRPr lang="en-US" i="1" dirty="0">
              <a:solidFill>
                <a:schemeClr val="accent2"/>
              </a:solidFill>
            </a:endParaRPr>
          </a:p>
        </p:txBody>
      </p:sp>
      <p:sp>
        <p:nvSpPr>
          <p:cNvPr id="3" name="Content Placeholder 2"/>
          <p:cNvSpPr>
            <a:spLocks noGrp="1"/>
          </p:cNvSpPr>
          <p:nvPr>
            <p:ph idx="1"/>
          </p:nvPr>
        </p:nvSpPr>
        <p:spPr>
          <a:xfrm>
            <a:off x="2038350" y="1518557"/>
            <a:ext cx="8229600" cy="1251858"/>
          </a:xfrm>
        </p:spPr>
        <p:txBody>
          <a:bodyPr>
            <a:normAutofit/>
          </a:bodyPr>
          <a:lstStyle/>
          <a:p>
            <a:r>
              <a:rPr lang="en-US" dirty="0" smtClean="0"/>
              <a:t>The </a:t>
            </a:r>
            <a:r>
              <a:rPr lang="en-US" b="1" dirty="0" smtClean="0">
                <a:solidFill>
                  <a:srgbClr val="C00000"/>
                </a:solidFill>
              </a:rPr>
              <a:t>&lt;h1&gt; </a:t>
            </a:r>
            <a:r>
              <a:rPr lang="en-US" dirty="0" smtClean="0"/>
              <a:t>, </a:t>
            </a:r>
            <a:r>
              <a:rPr lang="en-US" b="1" dirty="0" smtClean="0">
                <a:solidFill>
                  <a:srgbClr val="C00000"/>
                </a:solidFill>
              </a:rPr>
              <a:t>&lt;h2&gt; </a:t>
            </a:r>
            <a:r>
              <a:rPr lang="en-US" dirty="0" smtClean="0"/>
              <a:t>, … </a:t>
            </a:r>
            <a:r>
              <a:rPr lang="en-US" b="1" dirty="0" smtClean="0">
                <a:solidFill>
                  <a:srgbClr val="C00000"/>
                </a:solidFill>
              </a:rPr>
              <a:t>&lt;h6&gt; </a:t>
            </a:r>
            <a:r>
              <a:rPr lang="en-US" dirty="0" smtClean="0"/>
              <a:t>tags denote headings </a:t>
            </a:r>
          </a:p>
          <a:p>
            <a:r>
              <a:rPr lang="en-US" dirty="0" smtClean="0"/>
              <a:t>Examples: </a:t>
            </a:r>
            <a:r>
              <a:rPr lang="en-US" dirty="0" smtClean="0">
                <a:hlinkClick r:id="rId2"/>
              </a:rPr>
              <a:t>EX1</a:t>
            </a:r>
            <a:endParaRPr lang="en-US" dirty="0" smtClean="0"/>
          </a:p>
          <a:p>
            <a:endParaRPr lang="en-US" dirty="0"/>
          </a:p>
        </p:txBody>
      </p:sp>
      <p:sp>
        <p:nvSpPr>
          <p:cNvPr id="8" name="Slide Number Placeholder 7"/>
          <p:cNvSpPr>
            <a:spLocks noGrp="1"/>
          </p:cNvSpPr>
          <p:nvPr>
            <p:ph type="sldNum" sz="quarter" idx="12"/>
          </p:nvPr>
        </p:nvSpPr>
        <p:spPr/>
        <p:txBody>
          <a:bodyPr/>
          <a:lstStyle/>
          <a:p>
            <a:fld id="{D96E58EF-1F55-DE4D-81C7-374AFBC753C9}" type="slidenum">
              <a:rPr lang="en-US" smtClean="0"/>
              <a:t>60</a:t>
            </a:fld>
            <a:endParaRPr lang="en-US"/>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10" t="10895" r="8675" b="43598"/>
          <a:stretch/>
        </p:blipFill>
        <p:spPr bwMode="auto">
          <a:xfrm>
            <a:off x="1685623" y="3493622"/>
            <a:ext cx="8759867" cy="2807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685622" y="3493622"/>
            <a:ext cx="8876246" cy="280742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85623" y="2957502"/>
            <a:ext cx="4247092" cy="536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3" name="Rectangle 12"/>
          <p:cNvSpPr/>
          <p:nvPr/>
        </p:nvSpPr>
        <p:spPr>
          <a:xfrm>
            <a:off x="5932716" y="2957502"/>
            <a:ext cx="4629153" cy="53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Tree>
    <p:extLst>
      <p:ext uri="{BB962C8B-B14F-4D97-AF65-F5344CB8AC3E}">
        <p14:creationId xmlns:p14="http://schemas.microsoft.com/office/powerpoint/2010/main" val="18521818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229"/>
            <a:ext cx="9677400" cy="990600"/>
          </a:xfrm>
        </p:spPr>
        <p:txBody>
          <a:bodyPr/>
          <a:lstStyle/>
          <a:p>
            <a:r>
              <a:rPr lang="en-US" dirty="0" smtClean="0"/>
              <a:t>More about HTML tags	</a:t>
            </a:r>
            <a:endParaRPr lang="en-US" dirty="0"/>
          </a:p>
        </p:txBody>
      </p:sp>
      <p:sp>
        <p:nvSpPr>
          <p:cNvPr id="3" name="Content Placeholder 2"/>
          <p:cNvSpPr>
            <a:spLocks noGrp="1"/>
          </p:cNvSpPr>
          <p:nvPr>
            <p:ph idx="1"/>
          </p:nvPr>
        </p:nvSpPr>
        <p:spPr>
          <a:xfrm>
            <a:off x="457200" y="1600200"/>
            <a:ext cx="9557657" cy="4876800"/>
          </a:xfrm>
        </p:spPr>
        <p:txBody>
          <a:bodyPr>
            <a:normAutofit/>
          </a:bodyPr>
          <a:lstStyle/>
          <a:p>
            <a:r>
              <a:rPr lang="en-US" dirty="0" smtClean="0"/>
              <a:t>Some tags can contain additional information, called attributes</a:t>
            </a:r>
            <a:endParaRPr lang="en-US" dirty="0"/>
          </a:p>
          <a:p>
            <a:pPr lvl="1"/>
            <a:r>
              <a:rPr lang="en-US" b="1" dirty="0"/>
              <a:t>syntax</a:t>
            </a:r>
            <a:r>
              <a:rPr lang="en-US" b="1" dirty="0" smtClean="0"/>
              <a:t>:</a:t>
            </a:r>
          </a:p>
          <a:p>
            <a:pPr marL="274320" lvl="1" indent="0">
              <a:buNone/>
            </a:pPr>
            <a:r>
              <a:rPr lang="en-US" b="1" dirty="0" smtClean="0">
                <a:solidFill>
                  <a:schemeClr val="accent2"/>
                </a:solidFill>
              </a:rPr>
              <a:t>   </a:t>
            </a:r>
            <a:r>
              <a:rPr lang="en-US" b="1" dirty="0" smtClean="0">
                <a:solidFill>
                  <a:srgbClr val="0070C0"/>
                </a:solidFill>
              </a:rPr>
              <a:t>&lt;</a:t>
            </a:r>
            <a:r>
              <a:rPr lang="en-US" b="1" dirty="0">
                <a:solidFill>
                  <a:srgbClr val="0070C0"/>
                </a:solidFill>
              </a:rPr>
              <a:t>element</a:t>
            </a:r>
            <a:r>
              <a:rPr lang="en-US" dirty="0">
                <a:solidFill>
                  <a:srgbClr val="0070C0"/>
                </a:solidFill>
              </a:rPr>
              <a:t> </a:t>
            </a:r>
            <a:r>
              <a:rPr lang="en-US" i="1" dirty="0">
                <a:solidFill>
                  <a:srgbClr val="0070C0"/>
                </a:solidFill>
              </a:rPr>
              <a:t>attribute</a:t>
            </a:r>
            <a:r>
              <a:rPr lang="en-US" i="1" dirty="0" smtClean="0">
                <a:solidFill>
                  <a:srgbClr val="0070C0"/>
                </a:solidFill>
              </a:rPr>
              <a:t>=</a:t>
            </a:r>
            <a:r>
              <a:rPr lang="en-US" dirty="0" smtClean="0">
                <a:solidFill>
                  <a:srgbClr val="00B050"/>
                </a:solidFill>
              </a:rPr>
              <a:t>"</a:t>
            </a:r>
            <a:r>
              <a:rPr lang="en-US" dirty="0">
                <a:solidFill>
                  <a:srgbClr val="00B050"/>
                </a:solidFill>
              </a:rPr>
              <a:t>value"</a:t>
            </a:r>
            <a:r>
              <a:rPr lang="en-US" dirty="0">
                <a:solidFill>
                  <a:srgbClr val="0070C0"/>
                </a:solidFill>
              </a:rPr>
              <a:t> </a:t>
            </a:r>
            <a:r>
              <a:rPr lang="en-US" i="1" dirty="0">
                <a:solidFill>
                  <a:srgbClr val="0070C0"/>
                </a:solidFill>
              </a:rPr>
              <a:t>attribute</a:t>
            </a:r>
            <a:r>
              <a:rPr lang="en-US" i="1" dirty="0" smtClean="0">
                <a:solidFill>
                  <a:srgbClr val="0070C0"/>
                </a:solidFill>
              </a:rPr>
              <a:t>=</a:t>
            </a:r>
            <a:r>
              <a:rPr lang="en-US" i="1" dirty="0" smtClean="0">
                <a:solidFill>
                  <a:srgbClr val="00B050"/>
                </a:solidFill>
              </a:rPr>
              <a:t>"</a:t>
            </a:r>
            <a:r>
              <a:rPr lang="en-US" dirty="0" smtClean="0">
                <a:solidFill>
                  <a:srgbClr val="00B050"/>
                </a:solidFill>
              </a:rPr>
              <a:t>value"</a:t>
            </a:r>
            <a:r>
              <a:rPr lang="en-US" b="1" dirty="0" smtClean="0">
                <a:solidFill>
                  <a:srgbClr val="0070C0"/>
                </a:solidFill>
              </a:rPr>
              <a:t>&gt;</a:t>
            </a:r>
            <a:r>
              <a:rPr lang="en-US" dirty="0">
                <a:solidFill>
                  <a:srgbClr val="0070C0"/>
                </a:solidFill>
              </a:rPr>
              <a:t> </a:t>
            </a:r>
            <a:r>
              <a:rPr lang="en-US" dirty="0"/>
              <a:t>content</a:t>
            </a:r>
            <a:r>
              <a:rPr lang="en-US" dirty="0">
                <a:solidFill>
                  <a:srgbClr val="0070C0"/>
                </a:solidFill>
              </a:rPr>
              <a:t> </a:t>
            </a:r>
            <a:r>
              <a:rPr lang="en-US" b="1" dirty="0">
                <a:solidFill>
                  <a:srgbClr val="0070C0"/>
                </a:solidFill>
              </a:rPr>
              <a:t>&lt;/element&gt;</a:t>
            </a:r>
          </a:p>
          <a:p>
            <a:pPr lvl="1"/>
            <a:r>
              <a:rPr lang="en-US" b="1" dirty="0"/>
              <a:t>example:</a:t>
            </a:r>
            <a:r>
              <a:rPr lang="en-US" dirty="0"/>
              <a:t> </a:t>
            </a:r>
            <a:endParaRPr lang="en-US" dirty="0" smtClean="0"/>
          </a:p>
          <a:p>
            <a:pPr marL="274320" lvl="1" indent="0">
              <a:buNone/>
            </a:pPr>
            <a:r>
              <a:rPr lang="en-US" b="1" dirty="0" smtClean="0">
                <a:solidFill>
                  <a:srgbClr val="0070C0"/>
                </a:solidFill>
              </a:rPr>
              <a:t>   &lt;</a:t>
            </a:r>
            <a:r>
              <a:rPr lang="en-US" b="1" dirty="0">
                <a:solidFill>
                  <a:srgbClr val="0070C0"/>
                </a:solidFill>
              </a:rPr>
              <a:t>a </a:t>
            </a:r>
            <a:r>
              <a:rPr lang="en-US" i="1" dirty="0" err="1" smtClean="0">
                <a:solidFill>
                  <a:srgbClr val="0070C0"/>
                </a:solidFill>
              </a:rPr>
              <a:t>href</a:t>
            </a:r>
            <a:r>
              <a:rPr lang="en-US" i="1" dirty="0" smtClean="0">
                <a:solidFill>
                  <a:srgbClr val="0070C0"/>
                </a:solidFill>
              </a:rPr>
              <a:t>=</a:t>
            </a:r>
            <a:r>
              <a:rPr lang="en-US" i="1" dirty="0" smtClean="0">
                <a:solidFill>
                  <a:srgbClr val="00B050"/>
                </a:solidFill>
              </a:rPr>
              <a:t>"</a:t>
            </a:r>
            <a:r>
              <a:rPr lang="en-US" dirty="0" smtClean="0">
                <a:solidFill>
                  <a:srgbClr val="00B050"/>
                </a:solidFill>
              </a:rPr>
              <a:t>page2.htm" </a:t>
            </a:r>
            <a:r>
              <a:rPr lang="en-US" b="1" dirty="0" smtClean="0">
                <a:solidFill>
                  <a:srgbClr val="0070C0"/>
                </a:solidFill>
              </a:rPr>
              <a:t>&gt;</a:t>
            </a:r>
            <a:r>
              <a:rPr lang="en-US" dirty="0" smtClean="0"/>
              <a:t>  Cool Link!  </a:t>
            </a:r>
            <a:r>
              <a:rPr lang="en-US" b="1" dirty="0" smtClean="0">
                <a:solidFill>
                  <a:srgbClr val="0070C0"/>
                </a:solidFill>
              </a:rPr>
              <a:t>&lt;/</a:t>
            </a:r>
            <a:r>
              <a:rPr lang="en-US" b="1" dirty="0">
                <a:solidFill>
                  <a:srgbClr val="0070C0"/>
                </a:solidFill>
              </a:rPr>
              <a:t>a</a:t>
            </a:r>
            <a:r>
              <a:rPr lang="en-US" b="1" dirty="0" smtClean="0">
                <a:solidFill>
                  <a:srgbClr val="0070C0"/>
                </a:solidFill>
              </a:rPr>
              <a:t>&gt;</a:t>
            </a:r>
          </a:p>
          <a:p>
            <a:pPr marL="274320" lvl="1" indent="0">
              <a:buNone/>
            </a:pPr>
            <a:endParaRPr lang="en-US" b="1" dirty="0">
              <a:solidFill>
                <a:srgbClr val="0070C0"/>
              </a:solidFill>
            </a:endParaRPr>
          </a:p>
          <a:p>
            <a:r>
              <a:rPr lang="en-US" dirty="0" smtClean="0"/>
              <a:t>Tags that don't </a:t>
            </a:r>
            <a:r>
              <a:rPr lang="en-US" dirty="0"/>
              <a:t>contain </a:t>
            </a:r>
            <a:r>
              <a:rPr lang="en-US" dirty="0" smtClean="0"/>
              <a:t>content, </a:t>
            </a:r>
            <a:r>
              <a:rPr lang="en-US" dirty="0"/>
              <a:t>can be opened and closed in one tag</a:t>
            </a:r>
          </a:p>
          <a:p>
            <a:pPr lvl="1"/>
            <a:r>
              <a:rPr lang="en-US" b="1" dirty="0"/>
              <a:t>syntax: </a:t>
            </a:r>
            <a:r>
              <a:rPr lang="en-US" b="1" dirty="0">
                <a:solidFill>
                  <a:srgbClr val="0070C0"/>
                </a:solidFill>
              </a:rPr>
              <a:t>&lt;element</a:t>
            </a:r>
            <a:r>
              <a:rPr lang="en-US" dirty="0">
                <a:solidFill>
                  <a:srgbClr val="0070C0"/>
                </a:solidFill>
              </a:rPr>
              <a:t> </a:t>
            </a:r>
            <a:r>
              <a:rPr lang="en-US" i="1" dirty="0">
                <a:solidFill>
                  <a:srgbClr val="0070C0"/>
                </a:solidFill>
              </a:rPr>
              <a:t>attribute=</a:t>
            </a:r>
            <a:r>
              <a:rPr lang="en-US" i="1" dirty="0">
                <a:solidFill>
                  <a:srgbClr val="00B050"/>
                </a:solidFill>
              </a:rPr>
              <a:t>"</a:t>
            </a:r>
            <a:r>
              <a:rPr lang="en-US" dirty="0">
                <a:solidFill>
                  <a:srgbClr val="00B050"/>
                </a:solidFill>
              </a:rPr>
              <a:t>value"</a:t>
            </a:r>
            <a:r>
              <a:rPr lang="en-US" dirty="0">
                <a:solidFill>
                  <a:srgbClr val="0070C0"/>
                </a:solidFill>
              </a:rPr>
              <a:t> </a:t>
            </a:r>
            <a:r>
              <a:rPr lang="en-US" i="1" dirty="0">
                <a:solidFill>
                  <a:srgbClr val="0070C0"/>
                </a:solidFill>
              </a:rPr>
              <a:t>attribute=</a:t>
            </a:r>
            <a:r>
              <a:rPr lang="en-US" i="1" dirty="0">
                <a:solidFill>
                  <a:srgbClr val="00B050"/>
                </a:solidFill>
              </a:rPr>
              <a:t>"</a:t>
            </a:r>
            <a:r>
              <a:rPr lang="en-US" dirty="0">
                <a:solidFill>
                  <a:srgbClr val="00B050"/>
                </a:solidFill>
              </a:rPr>
              <a:t>value" </a:t>
            </a:r>
            <a:r>
              <a:rPr lang="en-US" b="1" dirty="0">
                <a:solidFill>
                  <a:srgbClr val="0070C0"/>
                </a:solidFill>
              </a:rPr>
              <a:t>/&gt;</a:t>
            </a:r>
          </a:p>
          <a:p>
            <a:pPr lvl="1"/>
            <a:r>
              <a:rPr lang="en-US" b="1" dirty="0"/>
              <a:t>example: </a:t>
            </a:r>
            <a:r>
              <a:rPr lang="en-US" b="1" dirty="0">
                <a:solidFill>
                  <a:srgbClr val="0070C0"/>
                </a:solidFill>
              </a:rPr>
              <a:t>&lt;</a:t>
            </a:r>
            <a:r>
              <a:rPr lang="en-US" b="1" dirty="0" err="1">
                <a:solidFill>
                  <a:srgbClr val="0070C0"/>
                </a:solidFill>
              </a:rPr>
              <a:t>hr</a:t>
            </a:r>
            <a:r>
              <a:rPr lang="en-US" b="1" dirty="0">
                <a:solidFill>
                  <a:srgbClr val="0070C0"/>
                </a:solidFill>
              </a:rPr>
              <a:t> /&gt;</a:t>
            </a:r>
          </a:p>
          <a:p>
            <a:pPr lvl="1"/>
            <a:r>
              <a:rPr lang="en-US" b="1" dirty="0"/>
              <a:t>example:</a:t>
            </a:r>
            <a:r>
              <a:rPr lang="en-US" dirty="0"/>
              <a:t> </a:t>
            </a:r>
            <a:r>
              <a:rPr lang="en-US" b="1" dirty="0">
                <a:solidFill>
                  <a:srgbClr val="0070C0"/>
                </a:solidFill>
              </a:rPr>
              <a:t>&lt;</a:t>
            </a:r>
            <a:r>
              <a:rPr lang="en-US" b="1" dirty="0" err="1">
                <a:solidFill>
                  <a:srgbClr val="0070C0"/>
                </a:solidFill>
              </a:rPr>
              <a:t>img</a:t>
            </a:r>
            <a:r>
              <a:rPr lang="en-US" b="1" dirty="0">
                <a:solidFill>
                  <a:srgbClr val="0070C0"/>
                </a:solidFill>
              </a:rPr>
              <a:t> </a:t>
            </a:r>
            <a:r>
              <a:rPr lang="en-US" b="1" i="1" dirty="0" err="1">
                <a:solidFill>
                  <a:srgbClr val="0070C0"/>
                </a:solidFill>
              </a:rPr>
              <a:t>src</a:t>
            </a:r>
            <a:r>
              <a:rPr lang="en-US" b="1" i="1" dirty="0" smtClean="0">
                <a:solidFill>
                  <a:srgbClr val="0070C0"/>
                </a:solidFill>
              </a:rPr>
              <a:t>= </a:t>
            </a:r>
            <a:r>
              <a:rPr lang="en-US" b="1" dirty="0" smtClean="0">
                <a:solidFill>
                  <a:srgbClr val="00B050"/>
                </a:solidFill>
              </a:rPr>
              <a:t>"</a:t>
            </a:r>
            <a:r>
              <a:rPr lang="en-US" b="1" dirty="0">
                <a:solidFill>
                  <a:srgbClr val="00B050"/>
                </a:solidFill>
              </a:rPr>
              <a:t>bunny.jpg" </a:t>
            </a:r>
            <a:r>
              <a:rPr lang="en-US" i="1" dirty="0">
                <a:solidFill>
                  <a:srgbClr val="0070C0"/>
                </a:solidFill>
              </a:rPr>
              <a:t>alt</a:t>
            </a:r>
            <a:r>
              <a:rPr lang="en-US" i="1" dirty="0" smtClean="0">
                <a:solidFill>
                  <a:srgbClr val="0070C0"/>
                </a:solidFill>
              </a:rPr>
              <a:t>= </a:t>
            </a:r>
            <a:r>
              <a:rPr lang="en-US" b="1" dirty="0" smtClean="0">
                <a:solidFill>
                  <a:srgbClr val="00B050"/>
                </a:solidFill>
              </a:rPr>
              <a:t>"</a:t>
            </a:r>
            <a:r>
              <a:rPr lang="en-US" b="1" dirty="0">
                <a:solidFill>
                  <a:srgbClr val="00B050"/>
                </a:solidFill>
              </a:rPr>
              <a:t>pic from Easter"</a:t>
            </a:r>
            <a:r>
              <a:rPr lang="en-US" b="1" dirty="0">
                <a:solidFill>
                  <a:srgbClr val="0070C0"/>
                </a:solidFill>
              </a:rPr>
              <a:t> </a:t>
            </a:r>
            <a:r>
              <a:rPr lang="en-US" b="1" dirty="0" smtClean="0">
                <a:solidFill>
                  <a:srgbClr val="0070C0"/>
                </a:solidFill>
              </a:rPr>
              <a:t>/&gt;</a:t>
            </a:r>
            <a:endParaRPr lang="en-US" b="1" dirty="0">
              <a:solidFill>
                <a:srgbClr val="0070C0"/>
              </a:solidFill>
            </a:endParaRPr>
          </a:p>
        </p:txBody>
      </p:sp>
      <p:sp>
        <p:nvSpPr>
          <p:cNvPr id="5" name="Slide Number Placeholder 4"/>
          <p:cNvSpPr>
            <a:spLocks noGrp="1"/>
          </p:cNvSpPr>
          <p:nvPr>
            <p:ph type="sldNum" sz="quarter" idx="12"/>
          </p:nvPr>
        </p:nvSpPr>
        <p:spPr/>
        <p:txBody>
          <a:bodyPr/>
          <a:lstStyle/>
          <a:p>
            <a:fld id="{D96E58EF-1F55-DE4D-81C7-374AFBC753C9}" type="slidenum">
              <a:rPr lang="en-US" smtClean="0"/>
              <a:t>61</a:t>
            </a:fld>
            <a:endParaRPr lang="en-US"/>
          </a:p>
        </p:txBody>
      </p:sp>
    </p:spTree>
    <p:extLst>
      <p:ext uri="{BB962C8B-B14F-4D97-AF65-F5344CB8AC3E}">
        <p14:creationId xmlns:p14="http://schemas.microsoft.com/office/powerpoint/2010/main" val="18449737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228" y="304800"/>
            <a:ext cx="9470572" cy="990600"/>
          </a:xfrm>
        </p:spPr>
        <p:txBody>
          <a:bodyPr>
            <a:normAutofit/>
          </a:bodyPr>
          <a:lstStyle/>
          <a:p>
            <a:r>
              <a:rPr lang="en-US" b="1" dirty="0"/>
              <a:t>Horizontal </a:t>
            </a:r>
            <a:r>
              <a:rPr lang="en-US" b="1" dirty="0" smtClean="0"/>
              <a:t>Line:</a:t>
            </a:r>
            <a:r>
              <a:rPr lang="en-US" dirty="0"/>
              <a:t> </a:t>
            </a:r>
            <a:r>
              <a:rPr lang="en-US" b="1" i="1" dirty="0" smtClean="0">
                <a:solidFill>
                  <a:schemeClr val="accent2"/>
                </a:solidFill>
              </a:rPr>
              <a:t>&lt;</a:t>
            </a:r>
            <a:r>
              <a:rPr lang="en-US" b="1" i="1" dirty="0" err="1" smtClean="0">
                <a:solidFill>
                  <a:schemeClr val="accent2"/>
                </a:solidFill>
              </a:rPr>
              <a:t>hr</a:t>
            </a:r>
            <a:r>
              <a:rPr lang="en-US" b="1" i="1" dirty="0">
                <a:solidFill>
                  <a:schemeClr val="accent2"/>
                </a:solidFill>
              </a:rPr>
              <a:t>&gt;</a:t>
            </a:r>
          </a:p>
        </p:txBody>
      </p:sp>
      <p:sp>
        <p:nvSpPr>
          <p:cNvPr id="3" name="Content Placeholder 2"/>
          <p:cNvSpPr>
            <a:spLocks noGrp="1"/>
          </p:cNvSpPr>
          <p:nvPr>
            <p:ph idx="1"/>
          </p:nvPr>
        </p:nvSpPr>
        <p:spPr>
          <a:xfrm>
            <a:off x="740229" y="1295400"/>
            <a:ext cx="9470571" cy="1447800"/>
          </a:xfrm>
        </p:spPr>
        <p:txBody>
          <a:bodyPr/>
          <a:lstStyle/>
          <a:p>
            <a:r>
              <a:rPr lang="en-US" sz="2000" dirty="0"/>
              <a:t>A horizontal line to visually separate sections of a page </a:t>
            </a:r>
          </a:p>
          <a:p>
            <a:r>
              <a:rPr lang="en-US" sz="2000" dirty="0"/>
              <a:t>Note, this should be immediately closed with a /&gt;</a:t>
            </a:r>
          </a:p>
          <a:p>
            <a:endParaRPr lang="en-US" dirty="0"/>
          </a:p>
        </p:txBody>
      </p:sp>
      <p:sp>
        <p:nvSpPr>
          <p:cNvPr id="8" name="Slide Number Placeholder 7"/>
          <p:cNvSpPr>
            <a:spLocks noGrp="1"/>
          </p:cNvSpPr>
          <p:nvPr>
            <p:ph type="sldNum" sz="quarter" idx="12"/>
          </p:nvPr>
        </p:nvSpPr>
        <p:spPr/>
        <p:txBody>
          <a:bodyPr/>
          <a:lstStyle/>
          <a:p>
            <a:fld id="{D96E58EF-1F55-DE4D-81C7-374AFBC753C9}" type="slidenum">
              <a:rPr lang="en-US" smtClean="0"/>
              <a:t>62</a:t>
            </a:fld>
            <a:endParaRPr lang="en-US"/>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099" t="11029" r="29412" b="37958"/>
          <a:stretch/>
        </p:blipFill>
        <p:spPr bwMode="auto">
          <a:xfrm>
            <a:off x="2062844" y="2743201"/>
            <a:ext cx="8147957" cy="3804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2062844" y="2743200"/>
            <a:ext cx="8147956" cy="380455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62845" y="2220693"/>
            <a:ext cx="4523013" cy="536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8" name="Rectangle 17"/>
          <p:cNvSpPr/>
          <p:nvPr/>
        </p:nvSpPr>
        <p:spPr>
          <a:xfrm>
            <a:off x="6585858" y="2220693"/>
            <a:ext cx="3624943" cy="53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Tree>
    <p:extLst>
      <p:ext uri="{BB962C8B-B14F-4D97-AF65-F5344CB8AC3E}">
        <p14:creationId xmlns:p14="http://schemas.microsoft.com/office/powerpoint/2010/main" val="9569330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381000"/>
            <a:ext cx="9427029" cy="990600"/>
          </a:xfrm>
        </p:spPr>
        <p:txBody>
          <a:bodyPr>
            <a:normAutofit/>
          </a:bodyPr>
          <a:lstStyle/>
          <a:p>
            <a:r>
              <a:rPr lang="en-US" b="1" dirty="0"/>
              <a:t>Links:</a:t>
            </a:r>
            <a:r>
              <a:rPr lang="en-US" dirty="0"/>
              <a:t> </a:t>
            </a:r>
            <a:r>
              <a:rPr lang="en-US" dirty="0" smtClean="0"/>
              <a:t>&lt;a&gt; </a:t>
            </a:r>
            <a:endParaRPr lang="en-US" dirty="0"/>
          </a:p>
        </p:txBody>
      </p:sp>
      <p:sp>
        <p:nvSpPr>
          <p:cNvPr id="3" name="Content Placeholder 2"/>
          <p:cNvSpPr>
            <a:spLocks noGrp="1"/>
          </p:cNvSpPr>
          <p:nvPr>
            <p:ph idx="1"/>
          </p:nvPr>
        </p:nvSpPr>
        <p:spPr>
          <a:xfrm>
            <a:off x="783771" y="1289958"/>
            <a:ext cx="9427029" cy="4876800"/>
          </a:xfrm>
        </p:spPr>
        <p:txBody>
          <a:bodyPr>
            <a:normAutofit/>
          </a:bodyPr>
          <a:lstStyle/>
          <a:p>
            <a:r>
              <a:rPr lang="en-US" sz="2000" dirty="0"/>
              <a:t>The </a:t>
            </a:r>
            <a:r>
              <a:rPr lang="en-US" sz="2000" b="1" dirty="0" err="1">
                <a:solidFill>
                  <a:srgbClr val="0070C0"/>
                </a:solidFill>
              </a:rPr>
              <a:t>href</a:t>
            </a:r>
            <a:r>
              <a:rPr lang="en-US" sz="2000" dirty="0"/>
              <a:t> attribute is used to specify a link to a destination URL</a:t>
            </a:r>
          </a:p>
          <a:p>
            <a:pPr lvl="1"/>
            <a:r>
              <a:rPr lang="en-US" dirty="0"/>
              <a:t>can be </a:t>
            </a:r>
            <a:r>
              <a:rPr lang="en-US" b="1" dirty="0"/>
              <a:t>absolute</a:t>
            </a:r>
            <a:r>
              <a:rPr lang="en-US" dirty="0"/>
              <a:t> (to another web site) </a:t>
            </a:r>
            <a:r>
              <a:rPr lang="en-US" dirty="0" smtClean="0"/>
              <a:t>or</a:t>
            </a:r>
          </a:p>
          <a:p>
            <a:pPr lvl="1"/>
            <a:r>
              <a:rPr lang="en-US" dirty="0"/>
              <a:t>c</a:t>
            </a:r>
            <a:r>
              <a:rPr lang="en-US" dirty="0" smtClean="0"/>
              <a:t>an be </a:t>
            </a:r>
            <a:r>
              <a:rPr lang="en-US" b="1" dirty="0" smtClean="0"/>
              <a:t>relative</a:t>
            </a:r>
            <a:r>
              <a:rPr lang="en-US" dirty="0"/>
              <a:t> (to another page on this site)</a:t>
            </a:r>
          </a:p>
          <a:p>
            <a:pPr marL="0" indent="0">
              <a:buNone/>
            </a:pPr>
            <a:endParaRPr lang="en-US" dirty="0"/>
          </a:p>
        </p:txBody>
      </p:sp>
      <p:sp>
        <p:nvSpPr>
          <p:cNvPr id="6" name="Slide Number Placeholder 5"/>
          <p:cNvSpPr>
            <a:spLocks noGrp="1"/>
          </p:cNvSpPr>
          <p:nvPr>
            <p:ph type="sldNum" sz="quarter" idx="12"/>
          </p:nvPr>
        </p:nvSpPr>
        <p:spPr/>
        <p:txBody>
          <a:bodyPr/>
          <a:lstStyle/>
          <a:p>
            <a:fld id="{D96E58EF-1F55-DE4D-81C7-374AFBC753C9}" type="slidenum">
              <a:rPr lang="en-US" smtClean="0"/>
              <a:t>63</a:t>
            </a:fld>
            <a:endParaRPr lang="en-US"/>
          </a:p>
        </p:txBody>
      </p:sp>
      <p:sp>
        <p:nvSpPr>
          <p:cNvPr id="9" name="Rectangle 8"/>
          <p:cNvSpPr/>
          <p:nvPr/>
        </p:nvSpPr>
        <p:spPr>
          <a:xfrm>
            <a:off x="1719944" y="2720075"/>
            <a:ext cx="4683245" cy="536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0" name="Rectangle 9"/>
          <p:cNvSpPr/>
          <p:nvPr/>
        </p:nvSpPr>
        <p:spPr>
          <a:xfrm>
            <a:off x="6462232" y="2720075"/>
            <a:ext cx="4047827" cy="53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29" t="10589" r="2364" b="31675"/>
          <a:stretch/>
        </p:blipFill>
        <p:spPr bwMode="auto">
          <a:xfrm>
            <a:off x="1719943" y="3254352"/>
            <a:ext cx="8645830" cy="34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717505" y="3256195"/>
            <a:ext cx="8860688" cy="345115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0162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2937"/>
            <a:ext cx="9601200" cy="990600"/>
          </a:xfrm>
        </p:spPr>
        <p:txBody>
          <a:bodyPr/>
          <a:lstStyle/>
          <a:p>
            <a:r>
              <a:rPr lang="en-US" b="1" dirty="0" smtClean="0"/>
              <a:t>Images: </a:t>
            </a:r>
            <a:r>
              <a:rPr lang="en-US" dirty="0" smtClean="0"/>
              <a:t>&lt;</a:t>
            </a:r>
            <a:r>
              <a:rPr lang="en-US" dirty="0" err="1" smtClean="0"/>
              <a:t>img</a:t>
            </a:r>
            <a:r>
              <a:rPr lang="en-US" dirty="0" smtClean="0"/>
              <a:t>&gt;</a:t>
            </a:r>
            <a:endParaRPr lang="en-US" dirty="0"/>
          </a:p>
        </p:txBody>
      </p:sp>
      <p:sp>
        <p:nvSpPr>
          <p:cNvPr id="3" name="Content Placeholder 2"/>
          <p:cNvSpPr>
            <a:spLocks noGrp="1"/>
          </p:cNvSpPr>
          <p:nvPr>
            <p:ph idx="1"/>
          </p:nvPr>
        </p:nvSpPr>
        <p:spPr>
          <a:xfrm>
            <a:off x="609600" y="1257300"/>
            <a:ext cx="9601200" cy="4876800"/>
          </a:xfrm>
        </p:spPr>
        <p:txBody>
          <a:bodyPr/>
          <a:lstStyle/>
          <a:p>
            <a:r>
              <a:rPr lang="en-US" sz="2000" dirty="0"/>
              <a:t>You can insert images using the </a:t>
            </a:r>
            <a:r>
              <a:rPr lang="en-US" sz="2000" b="1" dirty="0">
                <a:solidFill>
                  <a:srgbClr val="0070C0"/>
                </a:solidFill>
              </a:rPr>
              <a:t>&lt;</a:t>
            </a:r>
            <a:r>
              <a:rPr lang="en-US" sz="2000" b="1" dirty="0" err="1">
                <a:solidFill>
                  <a:srgbClr val="0070C0"/>
                </a:solidFill>
              </a:rPr>
              <a:t>img</a:t>
            </a:r>
            <a:r>
              <a:rPr lang="en-US" sz="2000" b="1" dirty="0">
                <a:solidFill>
                  <a:srgbClr val="0070C0"/>
                </a:solidFill>
              </a:rPr>
              <a:t>&gt; </a:t>
            </a:r>
            <a:r>
              <a:rPr lang="en-US" sz="2000" dirty="0"/>
              <a:t>tag</a:t>
            </a:r>
          </a:p>
          <a:p>
            <a:pPr lvl="1"/>
            <a:r>
              <a:rPr lang="en-US" dirty="0" smtClean="0"/>
              <a:t>The</a:t>
            </a:r>
            <a:r>
              <a:rPr lang="en-US" dirty="0"/>
              <a:t> </a:t>
            </a:r>
            <a:r>
              <a:rPr lang="en-US" b="1" dirty="0" err="1">
                <a:solidFill>
                  <a:srgbClr val="0070C0"/>
                </a:solidFill>
              </a:rPr>
              <a:t>src</a:t>
            </a:r>
            <a:r>
              <a:rPr lang="en-US" b="1" dirty="0"/>
              <a:t> </a:t>
            </a:r>
            <a:r>
              <a:rPr lang="en-US" dirty="0"/>
              <a:t>attribute specifies the image </a:t>
            </a:r>
            <a:r>
              <a:rPr lang="en-US" dirty="0" smtClean="0"/>
              <a:t>URL</a:t>
            </a:r>
          </a:p>
          <a:p>
            <a:pPr lvl="1"/>
            <a:r>
              <a:rPr lang="en-US" dirty="0" smtClean="0"/>
              <a:t>The </a:t>
            </a:r>
            <a:r>
              <a:rPr lang="en-US" b="1" dirty="0" smtClean="0">
                <a:solidFill>
                  <a:srgbClr val="0070C0"/>
                </a:solidFill>
              </a:rPr>
              <a:t>alt</a:t>
            </a:r>
            <a:r>
              <a:rPr lang="en-US" b="1" dirty="0" smtClean="0"/>
              <a:t> </a:t>
            </a:r>
            <a:r>
              <a:rPr lang="en-US" dirty="0" smtClean="0"/>
              <a:t>attribute specifies the text displayed if the image is not visible</a:t>
            </a:r>
          </a:p>
          <a:p>
            <a:pPr lvl="1"/>
            <a:r>
              <a:rPr lang="en-US" dirty="0" smtClean="0"/>
              <a:t>The </a:t>
            </a:r>
            <a:r>
              <a:rPr lang="en-US" b="1" dirty="0" smtClean="0">
                <a:solidFill>
                  <a:srgbClr val="0070C0"/>
                </a:solidFill>
              </a:rPr>
              <a:t>width</a:t>
            </a:r>
            <a:r>
              <a:rPr lang="en-US" dirty="0" smtClean="0">
                <a:solidFill>
                  <a:srgbClr val="0070C0"/>
                </a:solidFill>
              </a:rPr>
              <a:t> </a:t>
            </a:r>
            <a:r>
              <a:rPr lang="en-US" dirty="0" smtClean="0"/>
              <a:t>and </a:t>
            </a:r>
            <a:r>
              <a:rPr lang="en-US" b="1" dirty="0" smtClean="0">
                <a:solidFill>
                  <a:srgbClr val="0070C0"/>
                </a:solidFill>
              </a:rPr>
              <a:t>height</a:t>
            </a:r>
            <a:r>
              <a:rPr lang="en-US" dirty="0" smtClean="0"/>
              <a:t> attributes specifies the image size</a:t>
            </a:r>
          </a:p>
          <a:p>
            <a:endParaRPr lang="en-US" dirty="0" smtClean="0"/>
          </a:p>
          <a:p>
            <a:endParaRPr lang="en-US" dirty="0"/>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37" t="9773" r="24197" b="58248"/>
          <a:stretch/>
        </p:blipFill>
        <p:spPr bwMode="auto">
          <a:xfrm>
            <a:off x="1701282" y="3695700"/>
            <a:ext cx="8882743"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674662" y="3695700"/>
            <a:ext cx="8909362" cy="27813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74662" y="3349690"/>
            <a:ext cx="5764946" cy="346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0" name="Rectangle 9"/>
          <p:cNvSpPr/>
          <p:nvPr/>
        </p:nvSpPr>
        <p:spPr>
          <a:xfrm>
            <a:off x="7588898" y="3349690"/>
            <a:ext cx="2995126" cy="342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
        <p:nvSpPr>
          <p:cNvPr id="6" name="Footer Placeholder 5"/>
          <p:cNvSpPr>
            <a:spLocks noGrp="1"/>
          </p:cNvSpPr>
          <p:nvPr>
            <p:ph type="ftr" sz="quarter" idx="11"/>
          </p:nvPr>
        </p:nvSpPr>
        <p:spPr>
          <a:xfrm>
            <a:off x="4673600" y="262937"/>
            <a:ext cx="5486400" cy="329184"/>
          </a:xfrm>
        </p:spPr>
        <p:txBody>
          <a:bodyPr/>
          <a:lstStyle/>
          <a:p>
            <a:r>
              <a:rPr lang="en-US" smtClean="0"/>
              <a:t>CS 40 </a:t>
            </a:r>
            <a:endParaRPr lang="en-US"/>
          </a:p>
        </p:txBody>
      </p:sp>
      <p:sp>
        <p:nvSpPr>
          <p:cNvPr id="7" name="Slide Number Placeholder 6"/>
          <p:cNvSpPr>
            <a:spLocks noGrp="1"/>
          </p:cNvSpPr>
          <p:nvPr>
            <p:ph type="sldNum" sz="quarter" idx="12"/>
          </p:nvPr>
        </p:nvSpPr>
        <p:spPr/>
        <p:txBody>
          <a:bodyPr/>
          <a:lstStyle/>
          <a:p>
            <a:fld id="{D96E58EF-1F55-DE4D-81C7-374AFBC753C9}" type="slidenum">
              <a:rPr lang="en-US" smtClean="0"/>
              <a:t>64</a:t>
            </a:fld>
            <a:endParaRPr lang="en-US"/>
          </a:p>
        </p:txBody>
      </p:sp>
    </p:spTree>
    <p:extLst>
      <p:ext uri="{BB962C8B-B14F-4D97-AF65-F5344CB8AC3E}">
        <p14:creationId xmlns:p14="http://schemas.microsoft.com/office/powerpoint/2010/main" val="3048761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4751"/>
            <a:ext cx="9673865" cy="990600"/>
          </a:xfrm>
        </p:spPr>
        <p:txBody>
          <a:bodyPr>
            <a:normAutofit/>
          </a:bodyPr>
          <a:lstStyle/>
          <a:p>
            <a:r>
              <a:rPr lang="en-US" b="1" dirty="0" smtClean="0"/>
              <a:t>Images as Links:   </a:t>
            </a:r>
            <a:r>
              <a:rPr lang="en-US" dirty="0" smtClean="0"/>
              <a:t>&lt;</a:t>
            </a:r>
            <a:r>
              <a:rPr lang="en-US" dirty="0" err="1" smtClean="0"/>
              <a:t>img</a:t>
            </a:r>
            <a:r>
              <a:rPr lang="en-US" dirty="0" smtClean="0"/>
              <a:t>&gt;  and &lt;a&gt; tag</a:t>
            </a:r>
            <a:endParaRPr lang="en-US" dirty="0"/>
          </a:p>
        </p:txBody>
      </p:sp>
      <p:sp>
        <p:nvSpPr>
          <p:cNvPr id="3" name="Content Placeholder 2"/>
          <p:cNvSpPr>
            <a:spLocks noGrp="1"/>
          </p:cNvSpPr>
          <p:nvPr>
            <p:ph idx="1"/>
          </p:nvPr>
        </p:nvSpPr>
        <p:spPr/>
        <p:txBody>
          <a:bodyPr>
            <a:normAutofit/>
          </a:bodyPr>
          <a:lstStyle/>
          <a:p>
            <a:r>
              <a:rPr lang="en-US" sz="2000" dirty="0"/>
              <a:t>An image can become a link if embedded within the &lt;a&gt; tag. </a:t>
            </a:r>
          </a:p>
        </p:txBody>
      </p:sp>
      <p:sp>
        <p:nvSpPr>
          <p:cNvPr id="5" name="Slide Number Placeholder 4"/>
          <p:cNvSpPr>
            <a:spLocks noGrp="1"/>
          </p:cNvSpPr>
          <p:nvPr>
            <p:ph type="sldNum" sz="quarter" idx="12"/>
          </p:nvPr>
        </p:nvSpPr>
        <p:spPr/>
        <p:txBody>
          <a:bodyPr/>
          <a:lstStyle/>
          <a:p>
            <a:fld id="{D96E58EF-1F55-DE4D-81C7-374AFBC753C9}" type="slidenum">
              <a:rPr lang="en-US" smtClean="0"/>
              <a:t>65</a:t>
            </a:fld>
            <a:endParaRPr lang="en-US"/>
          </a:p>
        </p:txBody>
      </p:sp>
      <p:pic>
        <p:nvPicPr>
          <p:cNvPr id="1126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058" t="9513" r="7003" b="45831"/>
          <a:stretch/>
        </p:blipFill>
        <p:spPr bwMode="auto">
          <a:xfrm>
            <a:off x="1855322" y="3054394"/>
            <a:ext cx="8626686" cy="3112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855322" y="3054394"/>
            <a:ext cx="8654054" cy="31123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55322" y="2726882"/>
            <a:ext cx="5522470" cy="32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1" name="Rectangle 10"/>
          <p:cNvSpPr/>
          <p:nvPr/>
        </p:nvSpPr>
        <p:spPr>
          <a:xfrm>
            <a:off x="7377793" y="2726882"/>
            <a:ext cx="3131583" cy="32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Tree>
    <p:extLst>
      <p:ext uri="{BB962C8B-B14F-4D97-AF65-F5344CB8AC3E}">
        <p14:creationId xmlns:p14="http://schemas.microsoft.com/office/powerpoint/2010/main" val="1574040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743" y="347472"/>
            <a:ext cx="9807676" cy="990600"/>
          </a:xfrm>
        </p:spPr>
        <p:txBody>
          <a:bodyPr/>
          <a:lstStyle/>
          <a:p>
            <a:r>
              <a:rPr lang="en-US" b="1" dirty="0" smtClean="0"/>
              <a:t>Line break: </a:t>
            </a:r>
            <a:r>
              <a:rPr lang="en-US" dirty="0" smtClean="0"/>
              <a:t>&lt;</a:t>
            </a:r>
            <a:r>
              <a:rPr lang="en-US" dirty="0" err="1" smtClean="0"/>
              <a:t>br</a:t>
            </a:r>
            <a:r>
              <a:rPr lang="en-US" dirty="0" smtClean="0"/>
              <a:t>&gt;	</a:t>
            </a:r>
            <a:endParaRPr lang="en-US" dirty="0"/>
          </a:p>
        </p:txBody>
      </p:sp>
      <p:sp>
        <p:nvSpPr>
          <p:cNvPr id="3" name="Content Placeholder 2"/>
          <p:cNvSpPr>
            <a:spLocks noGrp="1"/>
          </p:cNvSpPr>
          <p:nvPr>
            <p:ph idx="1"/>
          </p:nvPr>
        </p:nvSpPr>
        <p:spPr>
          <a:xfrm>
            <a:off x="500743" y="1248740"/>
            <a:ext cx="9706076" cy="4876800"/>
          </a:xfrm>
        </p:spPr>
        <p:txBody>
          <a:bodyPr/>
          <a:lstStyle/>
          <a:p>
            <a:r>
              <a:rPr lang="en-US" dirty="0" smtClean="0"/>
              <a:t>The </a:t>
            </a:r>
            <a:r>
              <a:rPr lang="en-US" b="1" dirty="0" smtClean="0">
                <a:solidFill>
                  <a:srgbClr val="0070C0"/>
                </a:solidFill>
              </a:rPr>
              <a:t>&lt;</a:t>
            </a:r>
            <a:r>
              <a:rPr lang="en-US" b="1" dirty="0" err="1" smtClean="0">
                <a:solidFill>
                  <a:srgbClr val="0070C0"/>
                </a:solidFill>
              </a:rPr>
              <a:t>br</a:t>
            </a:r>
            <a:r>
              <a:rPr lang="en-US" b="1" dirty="0" smtClean="0">
                <a:solidFill>
                  <a:srgbClr val="0070C0"/>
                </a:solidFill>
              </a:rPr>
              <a:t>&gt; </a:t>
            </a:r>
            <a:r>
              <a:rPr lang="en-US" dirty="0" smtClean="0"/>
              <a:t>tag forces a line break in the middle of a block element</a:t>
            </a:r>
          </a:p>
          <a:p>
            <a:endParaRPr lang="en-US" dirty="0"/>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35" t="12427" r="7342" b="14181"/>
          <a:stretch/>
        </p:blipFill>
        <p:spPr bwMode="auto">
          <a:xfrm>
            <a:off x="1674662" y="2762250"/>
            <a:ext cx="8900028" cy="3943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674662" y="2762250"/>
            <a:ext cx="8834714" cy="394334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653478" y="2503026"/>
            <a:ext cx="3742723" cy="23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7" name="Rectangle 6"/>
          <p:cNvSpPr/>
          <p:nvPr/>
        </p:nvSpPr>
        <p:spPr>
          <a:xfrm>
            <a:off x="5396200" y="2503026"/>
            <a:ext cx="4987990" cy="23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cxnSp>
        <p:nvCxnSpPr>
          <p:cNvPr id="8" name="Straight Arrow Connector 7"/>
          <p:cNvCxnSpPr/>
          <p:nvPr/>
        </p:nvCxnSpPr>
        <p:spPr>
          <a:xfrm flipH="1">
            <a:off x="4173895" y="2214791"/>
            <a:ext cx="1483566" cy="2556588"/>
          </a:xfrm>
          <a:prstGeom prst="straightConnector1">
            <a:avLst/>
          </a:prstGeom>
          <a:ln>
            <a:solidFill>
              <a:srgbClr val="C8089F"/>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48336" y="1907014"/>
            <a:ext cx="3211135" cy="338554"/>
          </a:xfrm>
          <a:prstGeom prst="rect">
            <a:avLst/>
          </a:prstGeom>
          <a:noFill/>
        </p:spPr>
        <p:txBody>
          <a:bodyPr wrap="none" rtlCol="0">
            <a:spAutoFit/>
          </a:bodyPr>
          <a:lstStyle/>
          <a:p>
            <a:r>
              <a:rPr lang="en-US" sz="1600" dirty="0">
                <a:solidFill>
                  <a:srgbClr val="C8089F"/>
                </a:solidFill>
              </a:rPr>
              <a:t>The &lt;</a:t>
            </a:r>
            <a:r>
              <a:rPr lang="en-US" sz="1600" dirty="0" err="1">
                <a:solidFill>
                  <a:srgbClr val="C8089F"/>
                </a:solidFill>
              </a:rPr>
              <a:t>br</a:t>
            </a:r>
            <a:r>
              <a:rPr lang="en-US" sz="1600" dirty="0">
                <a:solidFill>
                  <a:srgbClr val="C8089F"/>
                </a:solidFill>
              </a:rPr>
              <a:t>&gt; tag forces a line break  </a:t>
            </a:r>
          </a:p>
        </p:txBody>
      </p:sp>
      <p:sp>
        <p:nvSpPr>
          <p:cNvPr id="14" name="Slide Number Placeholder 13"/>
          <p:cNvSpPr>
            <a:spLocks noGrp="1"/>
          </p:cNvSpPr>
          <p:nvPr>
            <p:ph type="sldNum" sz="quarter" idx="12"/>
          </p:nvPr>
        </p:nvSpPr>
        <p:spPr/>
        <p:txBody>
          <a:bodyPr/>
          <a:lstStyle/>
          <a:p>
            <a:fld id="{D96E58EF-1F55-DE4D-81C7-374AFBC753C9}" type="slidenum">
              <a:rPr lang="en-US" smtClean="0"/>
              <a:t>66</a:t>
            </a:fld>
            <a:endParaRPr lang="en-US"/>
          </a:p>
        </p:txBody>
      </p:sp>
    </p:spTree>
    <p:extLst>
      <p:ext uri="{BB962C8B-B14F-4D97-AF65-F5344CB8AC3E}">
        <p14:creationId xmlns:p14="http://schemas.microsoft.com/office/powerpoint/2010/main" val="19380031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4779"/>
            <a:ext cx="9601200" cy="990600"/>
          </a:xfrm>
        </p:spPr>
        <p:txBody>
          <a:bodyPr>
            <a:normAutofit/>
          </a:bodyPr>
          <a:lstStyle/>
          <a:p>
            <a:r>
              <a:rPr lang="en-US" b="1" dirty="0" smtClean="0"/>
              <a:t>Emphasis: </a:t>
            </a:r>
            <a:r>
              <a:rPr lang="en-US" dirty="0" smtClean="0"/>
              <a:t>&lt;</a:t>
            </a:r>
            <a:r>
              <a:rPr lang="en-US" dirty="0" err="1" smtClean="0"/>
              <a:t>em</a:t>
            </a:r>
            <a:r>
              <a:rPr lang="en-US" dirty="0" smtClean="0"/>
              <a:t>&gt;, &lt;strong&gt;	</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rgbClr val="0070C0"/>
                </a:solidFill>
              </a:rPr>
              <a:t>&lt;</a:t>
            </a:r>
            <a:r>
              <a:rPr lang="en-US" b="1" dirty="0" err="1" smtClean="0">
                <a:solidFill>
                  <a:srgbClr val="0070C0"/>
                </a:solidFill>
              </a:rPr>
              <a:t>em</a:t>
            </a:r>
            <a:r>
              <a:rPr lang="en-US" b="1" dirty="0" smtClean="0">
                <a:solidFill>
                  <a:srgbClr val="0070C0"/>
                </a:solidFill>
              </a:rPr>
              <a:t>&gt; </a:t>
            </a:r>
            <a:r>
              <a:rPr lang="en-US" dirty="0" smtClean="0"/>
              <a:t>tag is used to </a:t>
            </a:r>
            <a:r>
              <a:rPr lang="en-US" i="1" dirty="0" smtClean="0"/>
              <a:t>‘emphasize’ </a:t>
            </a:r>
            <a:r>
              <a:rPr lang="en-US" dirty="0" smtClean="0"/>
              <a:t>text </a:t>
            </a:r>
          </a:p>
          <a:p>
            <a:r>
              <a:rPr lang="en-US" dirty="0" smtClean="0"/>
              <a:t>The </a:t>
            </a:r>
            <a:r>
              <a:rPr lang="en-US" b="1" dirty="0" smtClean="0">
                <a:solidFill>
                  <a:srgbClr val="0070C0"/>
                </a:solidFill>
              </a:rPr>
              <a:t>&lt;strong&gt; </a:t>
            </a:r>
            <a:r>
              <a:rPr lang="en-US" dirty="0" smtClean="0"/>
              <a:t>tag </a:t>
            </a:r>
            <a:r>
              <a:rPr lang="en-US" i="1" dirty="0" smtClean="0"/>
              <a:t>‘strongly emphasize</a:t>
            </a:r>
            <a:r>
              <a:rPr lang="en-US" dirty="0" smtClean="0"/>
              <a:t>’ text</a:t>
            </a:r>
          </a:p>
          <a:p>
            <a:endParaRPr 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5" t="12866" r="2873" b="25292"/>
          <a:stretch/>
        </p:blipFill>
        <p:spPr bwMode="auto">
          <a:xfrm>
            <a:off x="1725602" y="3224319"/>
            <a:ext cx="8751899"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725602" y="3224320"/>
            <a:ext cx="8751899" cy="329565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25602" y="2969169"/>
            <a:ext cx="4375949" cy="23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0" name="Rectangle 9"/>
          <p:cNvSpPr/>
          <p:nvPr/>
        </p:nvSpPr>
        <p:spPr>
          <a:xfrm>
            <a:off x="6101550" y="2969169"/>
            <a:ext cx="4375950" cy="23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
        <p:nvSpPr>
          <p:cNvPr id="11" name="Slide Number Placeholder 10"/>
          <p:cNvSpPr>
            <a:spLocks noGrp="1"/>
          </p:cNvSpPr>
          <p:nvPr>
            <p:ph type="sldNum" sz="quarter" idx="12"/>
          </p:nvPr>
        </p:nvSpPr>
        <p:spPr/>
        <p:txBody>
          <a:bodyPr/>
          <a:lstStyle/>
          <a:p>
            <a:fld id="{D96E58EF-1F55-DE4D-81C7-374AFBC753C9}" type="slidenum">
              <a:rPr lang="en-US" smtClean="0"/>
              <a:t>67</a:t>
            </a:fld>
            <a:endParaRPr lang="en-US"/>
          </a:p>
        </p:txBody>
      </p:sp>
    </p:spTree>
    <p:extLst>
      <p:ext uri="{BB962C8B-B14F-4D97-AF65-F5344CB8AC3E}">
        <p14:creationId xmlns:p14="http://schemas.microsoft.com/office/powerpoint/2010/main" val="11336780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229" y="365448"/>
            <a:ext cx="9470571" cy="990600"/>
          </a:xfrm>
        </p:spPr>
        <p:txBody>
          <a:bodyPr>
            <a:normAutofit/>
          </a:bodyPr>
          <a:lstStyle/>
          <a:p>
            <a:r>
              <a:rPr lang="en-US" b="1" dirty="0"/>
              <a:t>Comments:</a:t>
            </a:r>
            <a:r>
              <a:rPr lang="en-US" dirty="0"/>
              <a:t> &lt;!-- ... </a:t>
            </a:r>
            <a:r>
              <a:rPr lang="en-US" dirty="0" smtClean="0"/>
              <a:t>--&gt;</a:t>
            </a:r>
            <a:endParaRPr lang="en-US" dirty="0"/>
          </a:p>
        </p:txBody>
      </p:sp>
      <p:sp>
        <p:nvSpPr>
          <p:cNvPr id="3" name="Content Placeholder 2"/>
          <p:cNvSpPr>
            <a:spLocks noGrp="1"/>
          </p:cNvSpPr>
          <p:nvPr>
            <p:ph idx="1"/>
          </p:nvPr>
        </p:nvSpPr>
        <p:spPr>
          <a:xfrm>
            <a:off x="740229" y="1350606"/>
            <a:ext cx="9470571" cy="4876800"/>
          </a:xfrm>
        </p:spPr>
        <p:txBody>
          <a:bodyPr/>
          <a:lstStyle/>
          <a:p>
            <a:r>
              <a:rPr lang="en-US" sz="2000" dirty="0"/>
              <a:t>Comments to document your HTML file </a:t>
            </a:r>
          </a:p>
          <a:p>
            <a:pPr lvl="1"/>
            <a:r>
              <a:rPr lang="en-US" dirty="0" smtClean="0"/>
              <a:t>Can be also used to "comment </a:t>
            </a:r>
            <a:r>
              <a:rPr lang="en-US" dirty="0"/>
              <a:t>out" </a:t>
            </a:r>
            <a:r>
              <a:rPr lang="en-US" dirty="0" smtClean="0"/>
              <a:t>text (i.e. disable or make code non-viewable)</a:t>
            </a:r>
          </a:p>
          <a:p>
            <a:r>
              <a:rPr lang="en-US" sz="2000" dirty="0"/>
              <a:t>Its good practice to thoroughly comment your html</a:t>
            </a:r>
          </a:p>
          <a:p>
            <a:r>
              <a:rPr lang="en-US" sz="2000" dirty="0"/>
              <a:t>Note, comments cannot be nested and cannot contain a --</a:t>
            </a:r>
          </a:p>
          <a:p>
            <a:endParaRPr lang="en-US" dirty="0"/>
          </a:p>
        </p:txBody>
      </p:sp>
      <p:pic>
        <p:nvPicPr>
          <p:cNvPr id="614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95" t="9267" r="27214" b="43895"/>
          <a:stretch/>
        </p:blipFill>
        <p:spPr bwMode="auto">
          <a:xfrm>
            <a:off x="2876550" y="3539526"/>
            <a:ext cx="6477001" cy="310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876550" y="3539526"/>
            <a:ext cx="6477000" cy="310892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76551" y="3293706"/>
            <a:ext cx="3415393" cy="23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9" name="Rectangle 8"/>
          <p:cNvSpPr/>
          <p:nvPr/>
        </p:nvSpPr>
        <p:spPr>
          <a:xfrm>
            <a:off x="6291944" y="3293706"/>
            <a:ext cx="3061607" cy="23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
        <p:nvSpPr>
          <p:cNvPr id="6" name="Slide Number Placeholder 5"/>
          <p:cNvSpPr>
            <a:spLocks noGrp="1"/>
          </p:cNvSpPr>
          <p:nvPr>
            <p:ph type="sldNum" sz="quarter" idx="12"/>
          </p:nvPr>
        </p:nvSpPr>
        <p:spPr/>
        <p:txBody>
          <a:bodyPr/>
          <a:lstStyle/>
          <a:p>
            <a:fld id="{D96E58EF-1F55-DE4D-81C7-374AFBC753C9}" type="slidenum">
              <a:rPr lang="en-US" smtClean="0"/>
              <a:t>68</a:t>
            </a:fld>
            <a:endParaRPr lang="en-US"/>
          </a:p>
        </p:txBody>
      </p:sp>
    </p:spTree>
    <p:extLst>
      <p:ext uri="{BB962C8B-B14F-4D97-AF65-F5344CB8AC3E}">
        <p14:creationId xmlns:p14="http://schemas.microsoft.com/office/powerpoint/2010/main" val="12524399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286" y="343288"/>
            <a:ext cx="9666514" cy="990600"/>
          </a:xfrm>
        </p:spPr>
        <p:txBody>
          <a:bodyPr>
            <a:normAutofit/>
          </a:bodyPr>
          <a:lstStyle/>
          <a:p>
            <a:r>
              <a:rPr lang="en-US" b="1" dirty="0" smtClean="0"/>
              <a:t>Unordered List :</a:t>
            </a:r>
            <a:r>
              <a:rPr lang="en-US" dirty="0"/>
              <a:t> </a:t>
            </a:r>
            <a:r>
              <a:rPr lang="en-US" dirty="0" smtClean="0"/>
              <a:t>&lt;</a:t>
            </a:r>
            <a:r>
              <a:rPr lang="en-US" dirty="0" err="1" smtClean="0"/>
              <a:t>ul</a:t>
            </a:r>
            <a:r>
              <a:rPr lang="en-US" dirty="0" smtClean="0"/>
              <a:t>&gt;</a:t>
            </a:r>
            <a:endParaRPr lang="en-US" dirty="0"/>
          </a:p>
        </p:txBody>
      </p:sp>
      <p:sp>
        <p:nvSpPr>
          <p:cNvPr id="3" name="Content Placeholder 2"/>
          <p:cNvSpPr>
            <a:spLocks noGrp="1"/>
          </p:cNvSpPr>
          <p:nvPr>
            <p:ph idx="1"/>
          </p:nvPr>
        </p:nvSpPr>
        <p:spPr>
          <a:xfrm>
            <a:off x="544286" y="1373152"/>
            <a:ext cx="9666514" cy="4876800"/>
          </a:xfrm>
        </p:spPr>
        <p:txBody>
          <a:bodyPr/>
          <a:lstStyle/>
          <a:p>
            <a:r>
              <a:rPr lang="en-US" dirty="0" smtClean="0"/>
              <a:t>The </a:t>
            </a:r>
            <a:r>
              <a:rPr lang="en-US" b="1" dirty="0" smtClean="0">
                <a:solidFill>
                  <a:srgbClr val="0070C0"/>
                </a:solidFill>
              </a:rPr>
              <a:t>&lt;</a:t>
            </a:r>
            <a:r>
              <a:rPr lang="en-US" b="1" dirty="0" err="1" smtClean="0">
                <a:solidFill>
                  <a:srgbClr val="0070C0"/>
                </a:solidFill>
              </a:rPr>
              <a:t>ul</a:t>
            </a:r>
            <a:r>
              <a:rPr lang="en-US" b="1" dirty="0" smtClean="0">
                <a:solidFill>
                  <a:srgbClr val="0070C0"/>
                </a:solidFill>
              </a:rPr>
              <a:t>&gt; </a:t>
            </a:r>
            <a:r>
              <a:rPr lang="en-US" dirty="0" smtClean="0"/>
              <a:t>tag represents </a:t>
            </a:r>
            <a:r>
              <a:rPr lang="en-US" dirty="0"/>
              <a:t>a bulleted list </a:t>
            </a:r>
            <a:r>
              <a:rPr lang="en-US" dirty="0" smtClean="0"/>
              <a:t>of unordered </a:t>
            </a:r>
            <a:r>
              <a:rPr lang="en-US" dirty="0"/>
              <a:t>items </a:t>
            </a:r>
          </a:p>
          <a:p>
            <a:pPr lvl="1"/>
            <a:r>
              <a:rPr lang="en-US" dirty="0" smtClean="0"/>
              <a:t>Each item within the list is represented with </a:t>
            </a:r>
            <a:r>
              <a:rPr lang="en-US" b="1" dirty="0" smtClean="0">
                <a:solidFill>
                  <a:srgbClr val="0070C0"/>
                </a:solidFill>
              </a:rPr>
              <a:t>&lt;li&gt; </a:t>
            </a:r>
            <a:r>
              <a:rPr lang="en-US" dirty="0" smtClean="0"/>
              <a:t>tag</a:t>
            </a: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36" t="9681" r="33839" b="38174"/>
          <a:stretch/>
        </p:blipFill>
        <p:spPr bwMode="auto">
          <a:xfrm>
            <a:off x="2924246" y="2665727"/>
            <a:ext cx="6639436" cy="3904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924246" y="2665725"/>
            <a:ext cx="6649422" cy="39045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924246" y="2429238"/>
            <a:ext cx="3955524" cy="23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8" name="Rectangle 7"/>
          <p:cNvSpPr/>
          <p:nvPr/>
        </p:nvSpPr>
        <p:spPr>
          <a:xfrm>
            <a:off x="6879770" y="2429237"/>
            <a:ext cx="2693898" cy="23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
        <p:nvSpPr>
          <p:cNvPr id="5" name="Slide Number Placeholder 4"/>
          <p:cNvSpPr>
            <a:spLocks noGrp="1"/>
          </p:cNvSpPr>
          <p:nvPr>
            <p:ph type="sldNum" sz="quarter" idx="12"/>
          </p:nvPr>
        </p:nvSpPr>
        <p:spPr/>
        <p:txBody>
          <a:bodyPr/>
          <a:lstStyle/>
          <a:p>
            <a:fld id="{D96E58EF-1F55-DE4D-81C7-374AFBC753C9}" type="slidenum">
              <a:rPr lang="en-US" smtClean="0"/>
              <a:t>69</a:t>
            </a:fld>
            <a:endParaRPr lang="en-US"/>
          </a:p>
        </p:txBody>
      </p:sp>
    </p:spTree>
    <p:extLst>
      <p:ext uri="{BB962C8B-B14F-4D97-AF65-F5344CB8AC3E}">
        <p14:creationId xmlns:p14="http://schemas.microsoft.com/office/powerpoint/2010/main" val="123027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3518"/>
            <a:ext cx="10972800" cy="990600"/>
          </a:xfrm>
        </p:spPr>
        <p:txBody>
          <a:bodyPr/>
          <a:lstStyle/>
          <a:p>
            <a:r>
              <a:rPr lang="en-US" dirty="0" smtClean="0"/>
              <a:t>Distributed System Architecture	</a:t>
            </a:r>
            <a:endParaRPr lang="en-US" dirty="0"/>
          </a:p>
        </p:txBody>
      </p:sp>
      <p:sp>
        <p:nvSpPr>
          <p:cNvPr id="3" name="Content Placeholder 2"/>
          <p:cNvSpPr>
            <a:spLocks noGrp="1"/>
          </p:cNvSpPr>
          <p:nvPr>
            <p:ph idx="1"/>
          </p:nvPr>
        </p:nvSpPr>
        <p:spPr/>
        <p:txBody>
          <a:bodyPr>
            <a:normAutofit lnSpcReduction="10000"/>
          </a:bodyPr>
          <a:lstStyle/>
          <a:p>
            <a:r>
              <a:rPr lang="en-US" b="1" dirty="0" smtClean="0">
                <a:solidFill>
                  <a:schemeClr val="tx2"/>
                </a:solidFill>
              </a:rPr>
              <a:t>Client – Server Architecture</a:t>
            </a:r>
          </a:p>
          <a:p>
            <a:pPr lvl="1"/>
            <a:r>
              <a:rPr lang="en-US" b="1" dirty="0"/>
              <a:t>Client:  </a:t>
            </a:r>
            <a:r>
              <a:rPr lang="en-US" dirty="0"/>
              <a:t>Process wishing to access data, use resources, etc</a:t>
            </a:r>
            <a:r>
              <a:rPr lang="en-US" dirty="0" smtClean="0"/>
              <a:t>.</a:t>
            </a:r>
            <a:endParaRPr lang="en-US" dirty="0"/>
          </a:p>
          <a:p>
            <a:pPr lvl="1"/>
            <a:r>
              <a:rPr lang="en-US" b="1" dirty="0"/>
              <a:t>Server: </a:t>
            </a:r>
            <a:r>
              <a:rPr lang="en-US" dirty="0"/>
              <a:t>Process managing data and all other shared resources among servers, clients, allowing client access to resources and </a:t>
            </a:r>
            <a:r>
              <a:rPr lang="en-US" dirty="0" smtClean="0"/>
              <a:t>computation</a:t>
            </a:r>
          </a:p>
          <a:p>
            <a:pPr lvl="1"/>
            <a:r>
              <a:rPr lang="en-US" dirty="0" smtClean="0"/>
              <a:t>The client and server communicate using some protocol </a:t>
            </a:r>
          </a:p>
          <a:p>
            <a:pPr lvl="1"/>
            <a:endParaRPr lang="en-US" dirty="0"/>
          </a:p>
          <a:p>
            <a:pPr lvl="1"/>
            <a:r>
              <a:rPr lang="en-US" dirty="0"/>
              <a:t>Examples:</a:t>
            </a:r>
          </a:p>
          <a:p>
            <a:pPr lvl="2"/>
            <a:r>
              <a:rPr lang="en-US" dirty="0"/>
              <a:t>File Servers (like Google Drive) </a:t>
            </a:r>
          </a:p>
          <a:p>
            <a:pPr lvl="2"/>
            <a:r>
              <a:rPr lang="en-US" dirty="0"/>
              <a:t>DNS Servers </a:t>
            </a:r>
          </a:p>
          <a:p>
            <a:pPr lvl="2"/>
            <a:r>
              <a:rPr lang="en-US" dirty="0"/>
              <a:t>Web Servers</a:t>
            </a:r>
          </a:p>
          <a:p>
            <a:pPr lvl="2"/>
            <a:r>
              <a:rPr lang="en-US" dirty="0"/>
              <a:t>Search Engines</a:t>
            </a:r>
          </a:p>
          <a:p>
            <a:pPr lvl="2"/>
            <a:r>
              <a:rPr lang="en-US" dirty="0"/>
              <a:t>Database Servers</a:t>
            </a:r>
          </a:p>
          <a:p>
            <a:endParaRPr lang="en-US" dirty="0"/>
          </a:p>
          <a:p>
            <a:pPr lvl="1"/>
            <a:r>
              <a:rPr lang="en-US" dirty="0"/>
              <a:t>Scalability is limited by the capacity of the server  and bandwidth of network connections. </a:t>
            </a:r>
          </a:p>
          <a:p>
            <a:pPr lvl="1"/>
            <a:endParaRPr lang="en-US" dirty="0"/>
          </a:p>
        </p:txBody>
      </p:sp>
    </p:spTree>
    <p:extLst>
      <p:ext uri="{BB962C8B-B14F-4D97-AF65-F5344CB8AC3E}">
        <p14:creationId xmlns:p14="http://schemas.microsoft.com/office/powerpoint/2010/main" val="927233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086" y="374779"/>
            <a:ext cx="9361714" cy="990600"/>
          </a:xfrm>
        </p:spPr>
        <p:txBody>
          <a:bodyPr>
            <a:normAutofit/>
          </a:bodyPr>
          <a:lstStyle/>
          <a:p>
            <a:r>
              <a:rPr lang="en-US" b="1" dirty="0"/>
              <a:t>O</a:t>
            </a:r>
            <a:r>
              <a:rPr lang="en-US" b="1" dirty="0" smtClean="0"/>
              <a:t>rdered List :</a:t>
            </a:r>
            <a:r>
              <a:rPr lang="en-US" dirty="0"/>
              <a:t> </a:t>
            </a:r>
            <a:r>
              <a:rPr lang="en-US" dirty="0" smtClean="0"/>
              <a:t>&lt;</a:t>
            </a:r>
            <a:r>
              <a:rPr lang="en-US" dirty="0" err="1" smtClean="0"/>
              <a:t>ol</a:t>
            </a:r>
            <a:r>
              <a:rPr lang="en-US" dirty="0" smtClean="0"/>
              <a:t>&gt;</a:t>
            </a:r>
            <a:endParaRPr lang="en-US" dirty="0"/>
          </a:p>
        </p:txBody>
      </p:sp>
      <p:sp>
        <p:nvSpPr>
          <p:cNvPr id="3" name="Content Placeholder 2"/>
          <p:cNvSpPr>
            <a:spLocks noGrp="1"/>
          </p:cNvSpPr>
          <p:nvPr>
            <p:ph idx="1"/>
          </p:nvPr>
        </p:nvSpPr>
        <p:spPr>
          <a:xfrm>
            <a:off x="849086" y="1360714"/>
            <a:ext cx="9287069" cy="4876800"/>
          </a:xfrm>
        </p:spPr>
        <p:txBody>
          <a:bodyPr/>
          <a:lstStyle/>
          <a:p>
            <a:r>
              <a:rPr lang="en-US" dirty="0" smtClean="0"/>
              <a:t>The </a:t>
            </a:r>
            <a:r>
              <a:rPr lang="en-US" b="1" dirty="0" smtClean="0">
                <a:solidFill>
                  <a:srgbClr val="0070C0"/>
                </a:solidFill>
              </a:rPr>
              <a:t>&lt;</a:t>
            </a:r>
            <a:r>
              <a:rPr lang="en-US" b="1" dirty="0" err="1" smtClean="0">
                <a:solidFill>
                  <a:srgbClr val="0070C0"/>
                </a:solidFill>
              </a:rPr>
              <a:t>ol</a:t>
            </a:r>
            <a:r>
              <a:rPr lang="en-US" b="1" dirty="0">
                <a:solidFill>
                  <a:srgbClr val="0070C0"/>
                </a:solidFill>
              </a:rPr>
              <a:t>&gt; </a:t>
            </a:r>
            <a:r>
              <a:rPr lang="en-US" dirty="0"/>
              <a:t>tag represents a bulleted list of </a:t>
            </a:r>
            <a:r>
              <a:rPr lang="en-US" dirty="0" smtClean="0"/>
              <a:t>ordered </a:t>
            </a:r>
            <a:r>
              <a:rPr lang="en-US" dirty="0"/>
              <a:t>items </a:t>
            </a:r>
          </a:p>
          <a:p>
            <a:pPr lvl="1"/>
            <a:r>
              <a:rPr lang="en-US" dirty="0"/>
              <a:t>Each item within the list is represented with </a:t>
            </a:r>
            <a:r>
              <a:rPr lang="en-US" b="1" dirty="0">
                <a:solidFill>
                  <a:srgbClr val="0070C0"/>
                </a:solidFill>
              </a:rPr>
              <a:t>&lt;li&gt; </a:t>
            </a:r>
            <a:r>
              <a:rPr lang="en-US" dirty="0"/>
              <a:t>tag</a:t>
            </a:r>
          </a:p>
          <a:p>
            <a:pPr marL="274320" lvl="1" indent="0">
              <a:buNone/>
            </a:pPr>
            <a:endParaRPr lang="en-US" dirty="0"/>
          </a:p>
        </p:txBody>
      </p:sp>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190" t="10240" r="39826" b="37494"/>
          <a:stretch/>
        </p:blipFill>
        <p:spPr bwMode="auto">
          <a:xfrm>
            <a:off x="3287487" y="2771995"/>
            <a:ext cx="5794309" cy="3788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287487" y="2771994"/>
            <a:ext cx="5794309" cy="37889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287487" y="2427108"/>
            <a:ext cx="3769567" cy="344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3" name="Rectangle 12"/>
          <p:cNvSpPr/>
          <p:nvPr/>
        </p:nvSpPr>
        <p:spPr>
          <a:xfrm>
            <a:off x="7057054" y="2427107"/>
            <a:ext cx="2024742" cy="344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
        <p:nvSpPr>
          <p:cNvPr id="10" name="Slide Number Placeholder 9"/>
          <p:cNvSpPr>
            <a:spLocks noGrp="1"/>
          </p:cNvSpPr>
          <p:nvPr>
            <p:ph type="sldNum" sz="quarter" idx="12"/>
          </p:nvPr>
        </p:nvSpPr>
        <p:spPr/>
        <p:txBody>
          <a:bodyPr/>
          <a:lstStyle/>
          <a:p>
            <a:fld id="{D96E58EF-1F55-DE4D-81C7-374AFBC753C9}" type="slidenum">
              <a:rPr lang="en-US" smtClean="0"/>
              <a:t>70</a:t>
            </a:fld>
            <a:endParaRPr lang="en-US"/>
          </a:p>
        </p:txBody>
      </p:sp>
    </p:spTree>
    <p:extLst>
      <p:ext uri="{BB962C8B-B14F-4D97-AF65-F5344CB8AC3E}">
        <p14:creationId xmlns:p14="http://schemas.microsoft.com/office/powerpoint/2010/main" val="18446972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9" y="347472"/>
            <a:ext cx="9622971" cy="990600"/>
          </a:xfrm>
        </p:spPr>
        <p:txBody>
          <a:bodyPr>
            <a:normAutofit/>
          </a:bodyPr>
          <a:lstStyle/>
          <a:p>
            <a:r>
              <a:rPr lang="en-US" b="1" dirty="0" smtClean="0"/>
              <a:t>Quotations</a:t>
            </a:r>
            <a:endParaRPr lang="en-US" dirty="0"/>
          </a:p>
        </p:txBody>
      </p:sp>
      <p:sp>
        <p:nvSpPr>
          <p:cNvPr id="3" name="Content Placeholder 2"/>
          <p:cNvSpPr>
            <a:spLocks noGrp="1"/>
          </p:cNvSpPr>
          <p:nvPr>
            <p:ph idx="1"/>
          </p:nvPr>
        </p:nvSpPr>
        <p:spPr>
          <a:xfrm>
            <a:off x="587829" y="1208315"/>
            <a:ext cx="9622971" cy="4876800"/>
          </a:xfrm>
        </p:spPr>
        <p:txBody>
          <a:bodyPr>
            <a:normAutofit/>
          </a:bodyPr>
          <a:lstStyle/>
          <a:p>
            <a:r>
              <a:rPr lang="en-US" sz="2000" b="1" dirty="0"/>
              <a:t>Inline Quotations: </a:t>
            </a:r>
            <a:r>
              <a:rPr lang="en-US" sz="2000" dirty="0"/>
              <a:t>&lt;q&gt;</a:t>
            </a:r>
          </a:p>
          <a:p>
            <a:r>
              <a:rPr lang="en-US" sz="2000" b="1" dirty="0"/>
              <a:t>Block Quotations: </a:t>
            </a:r>
            <a:r>
              <a:rPr lang="en-US" sz="2000" dirty="0"/>
              <a:t>&lt;</a:t>
            </a:r>
            <a:r>
              <a:rPr lang="en-US" sz="2000" dirty="0" err="1"/>
              <a:t>blockquote</a:t>
            </a:r>
            <a:r>
              <a:rPr lang="en-US" sz="2000" dirty="0"/>
              <a:t>&gt;</a:t>
            </a:r>
          </a:p>
        </p:txBody>
      </p:sp>
      <p:sp>
        <p:nvSpPr>
          <p:cNvPr id="5" name="Slide Number Placeholder 4"/>
          <p:cNvSpPr>
            <a:spLocks noGrp="1"/>
          </p:cNvSpPr>
          <p:nvPr>
            <p:ph type="sldNum" sz="quarter" idx="12"/>
          </p:nvPr>
        </p:nvSpPr>
        <p:spPr/>
        <p:txBody>
          <a:bodyPr/>
          <a:lstStyle/>
          <a:p>
            <a:fld id="{D96E58EF-1F55-DE4D-81C7-374AFBC753C9}" type="slidenum">
              <a:rPr lang="en-US" smtClean="0"/>
              <a:t>71</a:t>
            </a:fld>
            <a:endParaRPr lang="en-US"/>
          </a:p>
        </p:txBody>
      </p:sp>
      <p:pic>
        <p:nvPicPr>
          <p:cNvPr id="143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43" t="10566" r="796" b="20756"/>
          <a:stretch/>
        </p:blipFill>
        <p:spPr bwMode="auto">
          <a:xfrm>
            <a:off x="1842408" y="2398751"/>
            <a:ext cx="8548007" cy="4351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842408" y="2387345"/>
            <a:ext cx="8548007" cy="436263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42408" y="2053865"/>
            <a:ext cx="4274003" cy="344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HTML CODE</a:t>
            </a:r>
          </a:p>
        </p:txBody>
      </p:sp>
      <p:sp>
        <p:nvSpPr>
          <p:cNvPr id="10" name="Rectangle 9"/>
          <p:cNvSpPr/>
          <p:nvPr/>
        </p:nvSpPr>
        <p:spPr>
          <a:xfrm>
            <a:off x="6116410" y="2038922"/>
            <a:ext cx="4274004" cy="344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70C0"/>
                </a:solidFill>
              </a:rPr>
              <a:t>OUTPUT</a:t>
            </a:r>
          </a:p>
        </p:txBody>
      </p:sp>
    </p:spTree>
    <p:extLst>
      <p:ext uri="{BB962C8B-B14F-4D97-AF65-F5344CB8AC3E}">
        <p14:creationId xmlns:p14="http://schemas.microsoft.com/office/powerpoint/2010/main" val="6045631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a:t>
            </a:r>
            <a:endParaRPr lang="en-US" dirty="0"/>
          </a:p>
        </p:txBody>
      </p:sp>
      <p:sp>
        <p:nvSpPr>
          <p:cNvPr id="3" name="Content Placeholder 2"/>
          <p:cNvSpPr>
            <a:spLocks noGrp="1"/>
          </p:cNvSpPr>
          <p:nvPr>
            <p:ph idx="1"/>
          </p:nvPr>
        </p:nvSpPr>
        <p:spPr/>
        <p:txBody>
          <a:bodyPr/>
          <a:lstStyle/>
          <a:p>
            <a:r>
              <a:rPr lang="en-US" dirty="0" smtClean="0"/>
              <a:t>The style of </a:t>
            </a:r>
            <a:r>
              <a:rPr lang="en-US" dirty="0"/>
              <a:t>an HTML </a:t>
            </a:r>
            <a:r>
              <a:rPr lang="en-US" dirty="0" smtClean="0"/>
              <a:t>element (color, font, etc.), </a:t>
            </a:r>
            <a:r>
              <a:rPr lang="en-US" dirty="0"/>
              <a:t>can be done with the </a:t>
            </a:r>
            <a:r>
              <a:rPr lang="en-US" b="1" dirty="0"/>
              <a:t>style attribute</a:t>
            </a:r>
            <a:r>
              <a:rPr lang="en-US" dirty="0" smtClean="0"/>
              <a:t>.</a:t>
            </a:r>
            <a:endParaRPr lang="en-US" dirty="0"/>
          </a:p>
          <a:p>
            <a:endParaRPr lang="en-US" dirty="0" smtClean="0"/>
          </a:p>
          <a:p>
            <a:r>
              <a:rPr lang="en-US" b="1" dirty="0" smtClean="0"/>
              <a:t>Syntax : </a:t>
            </a:r>
            <a:r>
              <a:rPr lang="en-US" dirty="0" smtClean="0">
                <a:solidFill>
                  <a:srgbClr val="0070C0"/>
                </a:solidFill>
              </a:rPr>
              <a:t>&lt;</a:t>
            </a:r>
            <a:r>
              <a:rPr lang="en-US" dirty="0" err="1">
                <a:solidFill>
                  <a:srgbClr val="0070C0"/>
                </a:solidFill>
              </a:rPr>
              <a:t>tagname</a:t>
            </a:r>
            <a:r>
              <a:rPr lang="en-US" dirty="0">
                <a:solidFill>
                  <a:srgbClr val="0070C0"/>
                </a:solidFill>
              </a:rPr>
              <a:t> </a:t>
            </a:r>
            <a:r>
              <a:rPr lang="en-US" i="1" dirty="0" smtClean="0">
                <a:solidFill>
                  <a:srgbClr val="0070C0"/>
                </a:solidFill>
              </a:rPr>
              <a:t>style= </a:t>
            </a:r>
            <a:r>
              <a:rPr lang="en-US" dirty="0" smtClean="0">
                <a:solidFill>
                  <a:srgbClr val="00B050"/>
                </a:solidFill>
              </a:rPr>
              <a:t>"</a:t>
            </a:r>
            <a:r>
              <a:rPr lang="en-US" dirty="0" err="1">
                <a:solidFill>
                  <a:srgbClr val="00B050"/>
                </a:solidFill>
              </a:rPr>
              <a:t>property:value</a:t>
            </a:r>
            <a:r>
              <a:rPr lang="en-US" dirty="0" smtClean="0">
                <a:solidFill>
                  <a:srgbClr val="00B050"/>
                </a:solidFill>
              </a:rPr>
              <a:t>;" </a:t>
            </a:r>
            <a:r>
              <a:rPr lang="en-US" dirty="0" smtClean="0">
                <a:solidFill>
                  <a:srgbClr val="0070C0"/>
                </a:solidFill>
              </a:rPr>
              <a:t>&gt;</a:t>
            </a:r>
          </a:p>
          <a:p>
            <a:endParaRPr lang="en-US" dirty="0">
              <a:solidFill>
                <a:srgbClr val="0070C0"/>
              </a:solidFill>
            </a:endParaRPr>
          </a:p>
          <a:p>
            <a:r>
              <a:rPr lang="en-US" dirty="0"/>
              <a:t>Use the </a:t>
            </a:r>
            <a:r>
              <a:rPr lang="en-US" b="1" dirty="0"/>
              <a:t>style</a:t>
            </a:r>
            <a:r>
              <a:rPr lang="en-US" dirty="0"/>
              <a:t> attribute for styling HTML elements</a:t>
            </a:r>
          </a:p>
          <a:p>
            <a:pPr lvl="1"/>
            <a:r>
              <a:rPr lang="en-US" dirty="0"/>
              <a:t>Use </a:t>
            </a:r>
            <a:r>
              <a:rPr lang="en-US" b="1" dirty="0"/>
              <a:t>background-color</a:t>
            </a:r>
            <a:r>
              <a:rPr lang="en-US" dirty="0"/>
              <a:t> for </a:t>
            </a:r>
            <a:r>
              <a:rPr lang="en-US" dirty="0" smtClean="0"/>
              <a:t>background color</a:t>
            </a:r>
            <a:endParaRPr lang="en-US" dirty="0"/>
          </a:p>
          <a:p>
            <a:pPr lvl="1"/>
            <a:r>
              <a:rPr lang="en-US" dirty="0"/>
              <a:t>Use </a:t>
            </a:r>
            <a:r>
              <a:rPr lang="en-US" b="1" dirty="0"/>
              <a:t>color</a:t>
            </a:r>
            <a:r>
              <a:rPr lang="en-US" dirty="0"/>
              <a:t> for text colors</a:t>
            </a:r>
          </a:p>
          <a:p>
            <a:pPr lvl="1"/>
            <a:r>
              <a:rPr lang="en-US" dirty="0"/>
              <a:t>Use </a:t>
            </a:r>
            <a:r>
              <a:rPr lang="en-US" b="1" dirty="0"/>
              <a:t>font-family</a:t>
            </a:r>
            <a:r>
              <a:rPr lang="en-US" dirty="0"/>
              <a:t> for text fonts</a:t>
            </a:r>
          </a:p>
          <a:p>
            <a:pPr lvl="1"/>
            <a:r>
              <a:rPr lang="en-US" dirty="0"/>
              <a:t>Use </a:t>
            </a:r>
            <a:r>
              <a:rPr lang="en-US" b="1" dirty="0"/>
              <a:t>font-size</a:t>
            </a:r>
            <a:r>
              <a:rPr lang="en-US" dirty="0"/>
              <a:t> for text sizes</a:t>
            </a:r>
          </a:p>
          <a:p>
            <a:pPr lvl="1"/>
            <a:r>
              <a:rPr lang="en-US" dirty="0"/>
              <a:t>Use </a:t>
            </a:r>
            <a:r>
              <a:rPr lang="en-US" b="1" dirty="0"/>
              <a:t>text-align</a:t>
            </a:r>
            <a:r>
              <a:rPr lang="en-US" dirty="0"/>
              <a:t> for text alignment</a:t>
            </a:r>
          </a:p>
          <a:p>
            <a:endParaRPr lang="en-US" dirty="0" smtClean="0">
              <a:solidFill>
                <a:srgbClr val="0070C0"/>
              </a:solidFill>
            </a:endParaRPr>
          </a:p>
        </p:txBody>
      </p:sp>
      <p:sp>
        <p:nvSpPr>
          <p:cNvPr id="5" name="Slide Number Placeholder 4"/>
          <p:cNvSpPr>
            <a:spLocks noGrp="1"/>
          </p:cNvSpPr>
          <p:nvPr>
            <p:ph type="sldNum" sz="quarter" idx="12"/>
          </p:nvPr>
        </p:nvSpPr>
        <p:spPr/>
        <p:txBody>
          <a:bodyPr/>
          <a:lstStyle/>
          <a:p>
            <a:fld id="{D96E58EF-1F55-DE4D-81C7-374AFBC753C9}" type="slidenum">
              <a:rPr lang="en-US" smtClean="0"/>
              <a:t>72</a:t>
            </a:fld>
            <a:endParaRPr lang="en-US"/>
          </a:p>
        </p:txBody>
      </p:sp>
    </p:spTree>
    <p:extLst>
      <p:ext uri="{BB962C8B-B14F-4D97-AF65-F5344CB8AC3E}">
        <p14:creationId xmlns:p14="http://schemas.microsoft.com/office/powerpoint/2010/main" val="11471734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456" y="249501"/>
            <a:ext cx="9492344" cy="990600"/>
          </a:xfrm>
        </p:spPr>
        <p:txBody>
          <a:bodyPr/>
          <a:lstStyle/>
          <a:p>
            <a:r>
              <a:rPr lang="en-US" dirty="0" smtClean="0"/>
              <a:t>Style (Cont.)</a:t>
            </a:r>
            <a:endParaRPr lang="en-US" dirty="0"/>
          </a:p>
        </p:txBody>
      </p:sp>
      <p:sp>
        <p:nvSpPr>
          <p:cNvPr id="3" name="Content Placeholder 2"/>
          <p:cNvSpPr>
            <a:spLocks noGrp="1"/>
          </p:cNvSpPr>
          <p:nvPr>
            <p:ph idx="1"/>
          </p:nvPr>
        </p:nvSpPr>
        <p:spPr>
          <a:xfrm>
            <a:off x="718457" y="1175657"/>
            <a:ext cx="9557657" cy="4876800"/>
          </a:xfrm>
        </p:spPr>
        <p:txBody>
          <a:bodyPr/>
          <a:lstStyle/>
          <a:p>
            <a:r>
              <a:rPr lang="en-US" sz="2000" dirty="0"/>
              <a:t>The </a:t>
            </a:r>
            <a:r>
              <a:rPr lang="en-US" sz="2000" b="1" i="1" dirty="0">
                <a:solidFill>
                  <a:srgbClr val="0070C0"/>
                </a:solidFill>
              </a:rPr>
              <a:t>background-color</a:t>
            </a:r>
            <a:r>
              <a:rPr lang="en-US" sz="2000" dirty="0"/>
              <a:t> property defines the background color of the HTML element. </a:t>
            </a:r>
          </a:p>
          <a:p>
            <a:r>
              <a:rPr lang="en-US" sz="2000" dirty="0"/>
              <a:t>Color codes : </a:t>
            </a:r>
            <a:r>
              <a:rPr lang="en-US" sz="2000" dirty="0">
                <a:hlinkClick r:id="rId2"/>
              </a:rPr>
              <a:t>http://htmlcolorcodes.com/</a:t>
            </a:r>
            <a:r>
              <a:rPr lang="en-US" sz="2000" dirty="0"/>
              <a:t> </a:t>
            </a:r>
          </a:p>
          <a:p>
            <a:endParaRPr lang="en-US" dirty="0"/>
          </a:p>
        </p:txBody>
      </p:sp>
      <p:sp>
        <p:nvSpPr>
          <p:cNvPr id="5" name="Slide Number Placeholder 4"/>
          <p:cNvSpPr>
            <a:spLocks noGrp="1"/>
          </p:cNvSpPr>
          <p:nvPr>
            <p:ph type="sldNum" sz="quarter" idx="12"/>
          </p:nvPr>
        </p:nvSpPr>
        <p:spPr/>
        <p:txBody>
          <a:bodyPr/>
          <a:lstStyle/>
          <a:p>
            <a:fld id="{D96E58EF-1F55-DE4D-81C7-374AFBC753C9}" type="slidenum">
              <a:rPr lang="en-US" smtClean="0"/>
              <a:t>73</a:t>
            </a:fld>
            <a:endParaRPr lang="en-US"/>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16" t="15498" r="54039" b="16312"/>
          <a:stretch/>
        </p:blipFill>
        <p:spPr bwMode="auto">
          <a:xfrm>
            <a:off x="1899556" y="2446773"/>
            <a:ext cx="4723411" cy="430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014" y="3396182"/>
            <a:ext cx="3487101" cy="2404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899556" y="2446773"/>
            <a:ext cx="8376559" cy="430320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1930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9" t="15218" r="53594" b="19914"/>
          <a:stretch/>
        </p:blipFill>
        <p:spPr bwMode="auto">
          <a:xfrm>
            <a:off x="1899555" y="2446772"/>
            <a:ext cx="4024787" cy="430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87829" y="249501"/>
            <a:ext cx="9622971" cy="990600"/>
          </a:xfrm>
        </p:spPr>
        <p:txBody>
          <a:bodyPr/>
          <a:lstStyle/>
          <a:p>
            <a:r>
              <a:rPr lang="en-US" dirty="0" smtClean="0"/>
              <a:t>Style (Cont.)</a:t>
            </a:r>
            <a:endParaRPr lang="en-US" dirty="0"/>
          </a:p>
        </p:txBody>
      </p:sp>
      <p:sp>
        <p:nvSpPr>
          <p:cNvPr id="3" name="Content Placeholder 2"/>
          <p:cNvSpPr>
            <a:spLocks noGrp="1"/>
          </p:cNvSpPr>
          <p:nvPr>
            <p:ph idx="1"/>
          </p:nvPr>
        </p:nvSpPr>
        <p:spPr>
          <a:xfrm>
            <a:off x="587829" y="1175657"/>
            <a:ext cx="9688285" cy="4876800"/>
          </a:xfrm>
        </p:spPr>
        <p:txBody>
          <a:bodyPr/>
          <a:lstStyle/>
          <a:p>
            <a:r>
              <a:rPr lang="en-US" sz="2000" dirty="0"/>
              <a:t>The </a:t>
            </a:r>
            <a:r>
              <a:rPr lang="en-US" sz="2000" b="1" i="1" dirty="0">
                <a:solidFill>
                  <a:srgbClr val="0070C0"/>
                </a:solidFill>
              </a:rPr>
              <a:t>color</a:t>
            </a:r>
            <a:r>
              <a:rPr lang="en-US" sz="2000" dirty="0"/>
              <a:t> property defines the color of text of an HTML element. </a:t>
            </a:r>
          </a:p>
          <a:p>
            <a:r>
              <a:rPr lang="en-US" sz="2000" dirty="0"/>
              <a:t>Color codes : </a:t>
            </a:r>
            <a:r>
              <a:rPr lang="en-US" sz="2000" dirty="0">
                <a:hlinkClick r:id="rId3"/>
              </a:rPr>
              <a:t>http://htmlcolorcodes.com/</a:t>
            </a:r>
            <a:r>
              <a:rPr lang="en-US" sz="2000" dirty="0"/>
              <a:t> </a:t>
            </a:r>
          </a:p>
          <a:p>
            <a:endParaRPr lang="en-US" dirty="0"/>
          </a:p>
        </p:txBody>
      </p:sp>
      <p:sp>
        <p:nvSpPr>
          <p:cNvPr id="5" name="Slide Number Placeholder 4"/>
          <p:cNvSpPr>
            <a:spLocks noGrp="1"/>
          </p:cNvSpPr>
          <p:nvPr>
            <p:ph type="sldNum" sz="quarter" idx="12"/>
          </p:nvPr>
        </p:nvSpPr>
        <p:spPr/>
        <p:txBody>
          <a:bodyPr/>
          <a:lstStyle/>
          <a:p>
            <a:fld id="{D96E58EF-1F55-DE4D-81C7-374AFBC753C9}" type="slidenum">
              <a:rPr lang="en-US" smtClean="0"/>
              <a:t>74</a:t>
            </a:fld>
            <a:endParaRPr lang="en-US"/>
          </a:p>
        </p:txBody>
      </p:sp>
      <p:sp>
        <p:nvSpPr>
          <p:cNvPr id="9" name="Rectangle 8"/>
          <p:cNvSpPr/>
          <p:nvPr/>
        </p:nvSpPr>
        <p:spPr>
          <a:xfrm>
            <a:off x="1883228" y="2446772"/>
            <a:ext cx="8376559" cy="430320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64" t="9534" r="4216" b="48367"/>
          <a:stretch/>
        </p:blipFill>
        <p:spPr bwMode="auto">
          <a:xfrm>
            <a:off x="6071507" y="3079182"/>
            <a:ext cx="3984173" cy="2918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52066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395" t="10481" r="2489" b="12753"/>
          <a:stretch/>
        </p:blipFill>
        <p:spPr bwMode="auto">
          <a:xfrm>
            <a:off x="3099707" y="2235192"/>
            <a:ext cx="6768192" cy="45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718457" y="249501"/>
            <a:ext cx="9492343" cy="990600"/>
          </a:xfrm>
        </p:spPr>
        <p:txBody>
          <a:bodyPr/>
          <a:lstStyle/>
          <a:p>
            <a:r>
              <a:rPr lang="en-US" dirty="0" smtClean="0"/>
              <a:t>Style (Cont.)</a:t>
            </a:r>
            <a:endParaRPr lang="en-US" dirty="0"/>
          </a:p>
        </p:txBody>
      </p:sp>
      <p:sp>
        <p:nvSpPr>
          <p:cNvPr id="3" name="Content Placeholder 2"/>
          <p:cNvSpPr>
            <a:spLocks noGrp="1"/>
          </p:cNvSpPr>
          <p:nvPr>
            <p:ph idx="1"/>
          </p:nvPr>
        </p:nvSpPr>
        <p:spPr>
          <a:xfrm>
            <a:off x="718457" y="1175657"/>
            <a:ext cx="9557657" cy="4876800"/>
          </a:xfrm>
        </p:spPr>
        <p:txBody>
          <a:bodyPr/>
          <a:lstStyle/>
          <a:p>
            <a:r>
              <a:rPr lang="en-US" sz="2000" dirty="0"/>
              <a:t>The </a:t>
            </a:r>
            <a:r>
              <a:rPr lang="en-US" sz="2000" b="1" i="1" dirty="0">
                <a:solidFill>
                  <a:srgbClr val="0070C0"/>
                </a:solidFill>
              </a:rPr>
              <a:t>font-family</a:t>
            </a:r>
            <a:r>
              <a:rPr lang="en-US" sz="2000" dirty="0"/>
              <a:t> property defines the font of text, while the </a:t>
            </a:r>
            <a:r>
              <a:rPr lang="en-US" sz="2000" b="1" i="1" dirty="0">
                <a:solidFill>
                  <a:srgbClr val="0070C0"/>
                </a:solidFill>
              </a:rPr>
              <a:t>font-size</a:t>
            </a:r>
            <a:r>
              <a:rPr lang="en-US" sz="2000" dirty="0"/>
              <a:t> attributes defines the size of text. </a:t>
            </a:r>
          </a:p>
          <a:p>
            <a:r>
              <a:rPr lang="en-US" sz="2000" dirty="0"/>
              <a:t>Reference: </a:t>
            </a:r>
            <a:endParaRPr lang="en-US" dirty="0"/>
          </a:p>
        </p:txBody>
      </p:sp>
      <p:sp>
        <p:nvSpPr>
          <p:cNvPr id="5" name="Slide Number Placeholder 4"/>
          <p:cNvSpPr>
            <a:spLocks noGrp="1"/>
          </p:cNvSpPr>
          <p:nvPr>
            <p:ph type="sldNum" sz="quarter" idx="12"/>
          </p:nvPr>
        </p:nvSpPr>
        <p:spPr/>
        <p:txBody>
          <a:bodyPr/>
          <a:lstStyle/>
          <a:p>
            <a:fld id="{D96E58EF-1F55-DE4D-81C7-374AFBC753C9}" type="slidenum">
              <a:rPr lang="en-US" smtClean="0"/>
              <a:t>75</a:t>
            </a:fld>
            <a:endParaRPr lang="en-US"/>
          </a:p>
        </p:txBody>
      </p:sp>
      <p:sp>
        <p:nvSpPr>
          <p:cNvPr id="9" name="Rectangle 8"/>
          <p:cNvSpPr/>
          <p:nvPr/>
        </p:nvSpPr>
        <p:spPr>
          <a:xfrm>
            <a:off x="3099707" y="2235192"/>
            <a:ext cx="6825343" cy="45147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4923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(Cont.)	</a:t>
            </a:r>
            <a:endParaRPr lang="en-US" dirty="0"/>
          </a:p>
        </p:txBody>
      </p:sp>
      <p:sp>
        <p:nvSpPr>
          <p:cNvPr id="3" name="Content Placeholder 2"/>
          <p:cNvSpPr>
            <a:spLocks noGrp="1"/>
          </p:cNvSpPr>
          <p:nvPr>
            <p:ph idx="1"/>
          </p:nvPr>
        </p:nvSpPr>
        <p:spPr/>
        <p:txBody>
          <a:bodyPr/>
          <a:lstStyle/>
          <a:p>
            <a:endParaRPr lang="en-US" dirty="0"/>
          </a:p>
          <a:p>
            <a:r>
              <a:rPr lang="en-US" dirty="0" smtClean="0"/>
              <a:t>However, what if we want to give all pages of a Web site the same look and feel … it will be very tedious to use inline style tag.</a:t>
            </a:r>
          </a:p>
          <a:p>
            <a:endParaRPr lang="en-US" dirty="0"/>
          </a:p>
          <a:p>
            <a:r>
              <a:rPr lang="en-US" dirty="0" smtClean="0"/>
              <a:t>The preferred method is to use Cascading Style Sheet (CSS) </a:t>
            </a:r>
          </a:p>
          <a:p>
            <a:pPr lvl="1"/>
            <a:r>
              <a:rPr lang="en-US" dirty="0" smtClean="0"/>
              <a:t>We will cover this next time</a:t>
            </a:r>
          </a:p>
          <a:p>
            <a:pPr lvl="1"/>
            <a:r>
              <a:rPr lang="en-US" dirty="0" smtClean="0"/>
              <a:t>CSS is used to separate the style of a site from the content. </a:t>
            </a:r>
          </a:p>
          <a:p>
            <a:pPr lvl="1"/>
            <a:endParaRPr lang="en-US" dirty="0"/>
          </a:p>
        </p:txBody>
      </p:sp>
      <p:sp>
        <p:nvSpPr>
          <p:cNvPr id="5" name="Slide Number Placeholder 4"/>
          <p:cNvSpPr>
            <a:spLocks noGrp="1"/>
          </p:cNvSpPr>
          <p:nvPr>
            <p:ph type="sldNum" sz="quarter" idx="12"/>
          </p:nvPr>
        </p:nvSpPr>
        <p:spPr/>
        <p:txBody>
          <a:bodyPr/>
          <a:lstStyle/>
          <a:p>
            <a:fld id="{D96E58EF-1F55-DE4D-81C7-374AFBC753C9}" type="slidenum">
              <a:rPr lang="en-US" smtClean="0"/>
              <a:t>76</a:t>
            </a:fld>
            <a:endParaRPr lang="en-US"/>
          </a:p>
        </p:txBody>
      </p:sp>
    </p:spTree>
    <p:extLst>
      <p:ext uri="{BB962C8B-B14F-4D97-AF65-F5344CB8AC3E}">
        <p14:creationId xmlns:p14="http://schemas.microsoft.com/office/powerpoint/2010/main" val="14718424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4628"/>
            <a:ext cx="9601200" cy="990600"/>
          </a:xfrm>
        </p:spPr>
        <p:txBody>
          <a:bodyPr/>
          <a:lstStyle/>
          <a:p>
            <a:r>
              <a:rPr lang="en-US" dirty="0" smtClean="0"/>
              <a:t>HTML Character Entities </a:t>
            </a:r>
            <a:endParaRPr lang="en-US" dirty="0"/>
          </a:p>
        </p:txBody>
      </p:sp>
      <p:sp>
        <p:nvSpPr>
          <p:cNvPr id="3" name="Content Placeholder 2"/>
          <p:cNvSpPr>
            <a:spLocks noGrp="1"/>
          </p:cNvSpPr>
          <p:nvPr>
            <p:ph idx="1"/>
          </p:nvPr>
        </p:nvSpPr>
        <p:spPr/>
        <p:txBody>
          <a:bodyPr>
            <a:normAutofit/>
          </a:bodyPr>
          <a:lstStyle/>
          <a:p>
            <a:r>
              <a:rPr lang="en-US" sz="2000" dirty="0"/>
              <a:t>A way of representing any </a:t>
            </a:r>
            <a:r>
              <a:rPr lang="en-US" sz="2000" dirty="0">
                <a:hlinkClick r:id="rId2"/>
              </a:rPr>
              <a:t>Unicode</a:t>
            </a:r>
            <a:r>
              <a:rPr lang="en-US" sz="2000" dirty="0"/>
              <a:t> character within a web page</a:t>
            </a:r>
            <a:endParaRPr lang="en-US" dirty="0"/>
          </a:p>
          <a:p>
            <a:r>
              <a:rPr lang="en-US" sz="2000" dirty="0"/>
              <a:t>Complete list of HTML Unicode characters : </a:t>
            </a:r>
            <a:r>
              <a:rPr lang="en-US" sz="2000" dirty="0">
                <a:hlinkClick r:id="rId3"/>
              </a:rPr>
              <a:t>http://www.w3schools.com/charsets/ref_utf_misc_symbols.asp</a:t>
            </a:r>
            <a:endParaRPr lang="en-US" sz="2000" dirty="0"/>
          </a:p>
          <a:p>
            <a:endParaRPr lang="en-US" dirty="0"/>
          </a:p>
        </p:txBody>
      </p:sp>
      <p:sp>
        <p:nvSpPr>
          <p:cNvPr id="6" name="Slide Number Placeholder 5"/>
          <p:cNvSpPr>
            <a:spLocks noGrp="1"/>
          </p:cNvSpPr>
          <p:nvPr>
            <p:ph type="sldNum" sz="quarter" idx="12"/>
          </p:nvPr>
        </p:nvSpPr>
        <p:spPr/>
        <p:txBody>
          <a:bodyPr/>
          <a:lstStyle/>
          <a:p>
            <a:fld id="{D96E58EF-1F55-DE4D-81C7-374AFBC753C9}" type="slidenum">
              <a:rPr lang="en-US" smtClean="0"/>
              <a:t>77</a:t>
            </a:fld>
            <a:endParaRPr lang="en-US"/>
          </a:p>
        </p:txBody>
      </p:sp>
      <p:pic>
        <p:nvPicPr>
          <p:cNvPr id="1945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71" t="10585" r="2574" b="19370"/>
          <a:stretch/>
        </p:blipFill>
        <p:spPr bwMode="auto">
          <a:xfrm>
            <a:off x="2977243" y="2764523"/>
            <a:ext cx="6547757" cy="3971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977243" y="2764522"/>
            <a:ext cx="6947807" cy="39854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735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HTML Validator	</a:t>
            </a:r>
            <a:endParaRPr lang="en-US" dirty="0"/>
          </a:p>
        </p:txBody>
      </p:sp>
      <p:sp>
        <p:nvSpPr>
          <p:cNvPr id="3" name="Content Placeholder 2"/>
          <p:cNvSpPr>
            <a:spLocks noGrp="1"/>
          </p:cNvSpPr>
          <p:nvPr>
            <p:ph idx="1"/>
          </p:nvPr>
        </p:nvSpPr>
        <p:spPr/>
        <p:txBody>
          <a:bodyPr/>
          <a:lstStyle/>
          <a:p>
            <a:r>
              <a:rPr lang="en-US" dirty="0">
                <a:hlinkClick r:id="rId2"/>
              </a:rPr>
              <a:t>validator.w3.org</a:t>
            </a:r>
            <a:endParaRPr lang="en-US" dirty="0"/>
          </a:p>
          <a:p>
            <a:pPr lvl="1"/>
            <a:r>
              <a:rPr lang="en-US" dirty="0"/>
              <a:t>checks your HTML code to make sure it follows the official HTML syntax</a:t>
            </a:r>
          </a:p>
          <a:p>
            <a:pPr lvl="1"/>
            <a:r>
              <a:rPr lang="en-US" dirty="0"/>
              <a:t>more picky than the browser, which may render bad HTML correctly</a:t>
            </a:r>
          </a:p>
          <a:p>
            <a:endParaRPr lang="en-US" dirty="0"/>
          </a:p>
        </p:txBody>
      </p:sp>
      <p:sp>
        <p:nvSpPr>
          <p:cNvPr id="5" name="Slide Number Placeholder 4"/>
          <p:cNvSpPr>
            <a:spLocks noGrp="1"/>
          </p:cNvSpPr>
          <p:nvPr>
            <p:ph type="sldNum" sz="quarter" idx="12"/>
          </p:nvPr>
        </p:nvSpPr>
        <p:spPr/>
        <p:txBody>
          <a:bodyPr/>
          <a:lstStyle/>
          <a:p>
            <a:fld id="{D96E58EF-1F55-DE4D-81C7-374AFBC753C9}" type="slidenum">
              <a:rPr lang="en-US" smtClean="0"/>
              <a:t>78</a:t>
            </a:fld>
            <a:endParaRPr lang="en-US"/>
          </a:p>
        </p:txBody>
      </p:sp>
    </p:spTree>
    <p:extLst>
      <p:ext uri="{BB962C8B-B14F-4D97-AF65-F5344CB8AC3E}">
        <p14:creationId xmlns:p14="http://schemas.microsoft.com/office/powerpoint/2010/main" val="17538466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94861"/>
            <a:ext cx="10972800" cy="990600"/>
          </a:xfrm>
        </p:spPr>
        <p:txBody>
          <a:bodyPr/>
          <a:lstStyle/>
          <a:p>
            <a:r>
              <a:rPr lang="en-US" smtClean="0"/>
              <a:t>XHTML    versus    HTML5</a:t>
            </a:r>
            <a:endParaRPr lang="en-US" dirty="0"/>
          </a:p>
        </p:txBody>
      </p:sp>
      <p:graphicFrame>
        <p:nvGraphicFramePr>
          <p:cNvPr id="76802" name="Object 2"/>
          <p:cNvGraphicFramePr>
            <a:graphicFrameLocks noChangeAspect="1"/>
          </p:cNvGraphicFramePr>
          <p:nvPr>
            <p:extLst>
              <p:ext uri="{D42A27DB-BD31-4B8C-83A1-F6EECF244321}">
                <p14:modId xmlns:p14="http://schemas.microsoft.com/office/powerpoint/2010/main" val="242238484"/>
              </p:ext>
            </p:extLst>
          </p:nvPr>
        </p:nvGraphicFramePr>
        <p:xfrm>
          <a:off x="1447800" y="1143001"/>
          <a:ext cx="4876800" cy="5823044"/>
        </p:xfrm>
        <a:graphic>
          <a:graphicData uri="http://schemas.openxmlformats.org/presentationml/2006/ole">
            <mc:AlternateContent xmlns:mc="http://schemas.openxmlformats.org/markup-compatibility/2006">
              <mc:Choice xmlns:v="urn:schemas-microsoft-com:vml" Requires="v">
                <p:oleObj spid="_x0000_s24606" name="Visio" r:id="rId4" imgW="6693624" imgH="7991543" progId="Visio.Drawing.11">
                  <p:embed/>
                </p:oleObj>
              </mc:Choice>
              <mc:Fallback>
                <p:oleObj name="Visio" r:id="rId4" imgW="6693624" imgH="799154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143001"/>
                        <a:ext cx="4876800" cy="58230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3" name="Object 3"/>
          <p:cNvGraphicFramePr>
            <a:graphicFrameLocks noChangeAspect="1"/>
          </p:cNvGraphicFramePr>
          <p:nvPr>
            <p:extLst>
              <p:ext uri="{D42A27DB-BD31-4B8C-83A1-F6EECF244321}">
                <p14:modId xmlns:p14="http://schemas.microsoft.com/office/powerpoint/2010/main" val="834326958"/>
              </p:ext>
            </p:extLst>
          </p:nvPr>
        </p:nvGraphicFramePr>
        <p:xfrm>
          <a:off x="7401340" y="1458960"/>
          <a:ext cx="2762250" cy="5191125"/>
        </p:xfrm>
        <a:graphic>
          <a:graphicData uri="http://schemas.openxmlformats.org/presentationml/2006/ole">
            <mc:AlternateContent xmlns:mc="http://schemas.openxmlformats.org/markup-compatibility/2006">
              <mc:Choice xmlns:v="urn:schemas-microsoft-com:vml" Requires="v">
                <p:oleObj spid="_x0000_s24607" name="Visio" r:id="rId6" imgW="2762379" imgH="5191057" progId="Visio.Drawing.11">
                  <p:embed/>
                </p:oleObj>
              </mc:Choice>
              <mc:Fallback>
                <p:oleObj name="Visio" r:id="rId6" imgW="2762379" imgH="519105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1340" y="1458960"/>
                        <a:ext cx="27622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ight Arrow 7"/>
          <p:cNvSpPr/>
          <p:nvPr/>
        </p:nvSpPr>
        <p:spPr>
          <a:xfrm>
            <a:off x="6096000" y="2895600"/>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0451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Example</a:t>
            </a:r>
            <a:endParaRPr lang="en-US" dirty="0"/>
          </a:p>
        </p:txBody>
      </p:sp>
      <p:sp>
        <p:nvSpPr>
          <p:cNvPr id="3" name="Content Placeholder 2"/>
          <p:cNvSpPr>
            <a:spLocks noGrp="1"/>
          </p:cNvSpPr>
          <p:nvPr>
            <p:ph idx="1"/>
          </p:nvPr>
        </p:nvSpPr>
        <p:spPr>
          <a:xfrm>
            <a:off x="609600" y="1600200"/>
            <a:ext cx="6866021" cy="4876800"/>
          </a:xfrm>
        </p:spPr>
        <p:txBody>
          <a:bodyPr/>
          <a:lstStyle/>
          <a:p>
            <a:r>
              <a:rPr lang="en-US" sz="2000" dirty="0" smtClean="0"/>
              <a:t>Domain Name System (DNS) is used to map hostnames to IP addresses.</a:t>
            </a:r>
          </a:p>
          <a:p>
            <a:endParaRPr lang="en-US" sz="2000" dirty="0"/>
          </a:p>
          <a:p>
            <a:r>
              <a:rPr lang="en-US" sz="2000" dirty="0"/>
              <a:t>Your browser performs the following operations:</a:t>
            </a:r>
          </a:p>
          <a:p>
            <a:pPr lvl="1"/>
            <a:r>
              <a:rPr lang="en-US" dirty="0"/>
              <a:t>The hostname is extracted from the URL.</a:t>
            </a:r>
          </a:p>
          <a:p>
            <a:pPr lvl="1"/>
            <a:r>
              <a:rPr lang="en-US" dirty="0"/>
              <a:t>The browser sends a query to the DNS server. (How does it know where to find the DNS server?)</a:t>
            </a:r>
          </a:p>
          <a:p>
            <a:pPr lvl="1"/>
            <a:r>
              <a:rPr lang="en-US" dirty="0"/>
              <a:t>The server replies with the IP address.</a:t>
            </a:r>
          </a:p>
          <a:p>
            <a:pPr lvl="1"/>
            <a:r>
              <a:rPr lang="en-US" dirty="0"/>
              <a:t>The browser opens a TCP connection and sends the HTTP request</a:t>
            </a:r>
            <a:r>
              <a:rPr lang="en-US" dirty="0" smtClean="0"/>
              <a:t>.</a:t>
            </a:r>
          </a:p>
          <a:p>
            <a:pPr lvl="1"/>
            <a:endParaRPr lang="en-US" dirty="0"/>
          </a:p>
          <a:p>
            <a:r>
              <a:rPr lang="en-US" dirty="0" smtClean="0"/>
              <a:t>But what is the underlying architecture?</a:t>
            </a:r>
            <a:endParaRPr lang="en-US" dirty="0"/>
          </a:p>
          <a:p>
            <a:endParaRPr lang="en-US" dirty="0"/>
          </a:p>
        </p:txBody>
      </p:sp>
      <p:pic>
        <p:nvPicPr>
          <p:cNvPr id="5" name="Picture 4"/>
          <p:cNvPicPr>
            <a:picLocks noChangeAspect="1"/>
          </p:cNvPicPr>
          <p:nvPr/>
        </p:nvPicPr>
        <p:blipFill>
          <a:blip r:embed="rId3"/>
          <a:stretch>
            <a:fillRect/>
          </a:stretch>
        </p:blipFill>
        <p:spPr>
          <a:xfrm>
            <a:off x="7660236" y="721895"/>
            <a:ext cx="4327895" cy="2600158"/>
          </a:xfrm>
          <a:prstGeom prst="rect">
            <a:avLst/>
          </a:prstGeom>
        </p:spPr>
      </p:pic>
    </p:spTree>
    <p:extLst>
      <p:ext uri="{BB962C8B-B14F-4D97-AF65-F5344CB8AC3E}">
        <p14:creationId xmlns:p14="http://schemas.microsoft.com/office/powerpoint/2010/main" val="18650833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smtClean="0"/>
              <a:t>Most web site pages have a recognizable header and footer section. </a:t>
            </a:r>
          </a:p>
          <a:p>
            <a:r>
              <a:rPr lang="en-US" dirty="0" smtClean="0"/>
              <a:t>Typically the header contains </a:t>
            </a:r>
          </a:p>
          <a:p>
            <a:pPr lvl="1"/>
            <a:r>
              <a:rPr lang="en-US" sz="2400" dirty="0" smtClean="0"/>
              <a:t>the site logo </a:t>
            </a:r>
          </a:p>
          <a:p>
            <a:pPr lvl="1"/>
            <a:r>
              <a:rPr lang="en-US" sz="2400" dirty="0" smtClean="0"/>
              <a:t>title (and perhaps additional subtitles or taglines)</a:t>
            </a:r>
          </a:p>
          <a:p>
            <a:pPr lvl="1"/>
            <a:r>
              <a:rPr lang="en-US" sz="2400" dirty="0" smtClean="0"/>
              <a:t>horizontal navigation links, and </a:t>
            </a:r>
          </a:p>
          <a:p>
            <a:pPr lvl="1"/>
            <a:r>
              <a:rPr lang="en-US" sz="2400" dirty="0" smtClean="0"/>
              <a:t>perhaps one or two horizontal banners. </a:t>
            </a:r>
          </a:p>
        </p:txBody>
      </p:sp>
    </p:spTree>
    <p:extLst>
      <p:ext uri="{BB962C8B-B14F-4D97-AF65-F5344CB8AC3E}">
        <p14:creationId xmlns:p14="http://schemas.microsoft.com/office/powerpoint/2010/main" val="9539676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a:t>The typical footer </a:t>
            </a:r>
            <a:r>
              <a:rPr lang="en-US" dirty="0" smtClean="0"/>
              <a:t>contains less </a:t>
            </a:r>
            <a:r>
              <a:rPr lang="en-US" dirty="0"/>
              <a:t>important material, such as </a:t>
            </a:r>
            <a:endParaRPr lang="en-US" dirty="0" smtClean="0"/>
          </a:p>
          <a:p>
            <a:pPr marL="617220" lvl="1" indent="-342900"/>
            <a:r>
              <a:rPr lang="en-US" dirty="0" smtClean="0"/>
              <a:t>smaller </a:t>
            </a:r>
            <a:r>
              <a:rPr lang="en-US" dirty="0"/>
              <a:t>text versions of the navigation, </a:t>
            </a:r>
            <a:endParaRPr lang="en-US" dirty="0" smtClean="0"/>
          </a:p>
          <a:p>
            <a:pPr marL="617220" lvl="1" indent="-342900"/>
            <a:r>
              <a:rPr lang="en-US" dirty="0" smtClean="0"/>
              <a:t>copyright </a:t>
            </a:r>
            <a:r>
              <a:rPr lang="en-US" dirty="0"/>
              <a:t>notices, </a:t>
            </a:r>
            <a:endParaRPr lang="en-US" dirty="0" smtClean="0"/>
          </a:p>
          <a:p>
            <a:pPr marL="617220" lvl="1" indent="-342900"/>
            <a:r>
              <a:rPr lang="en-US" dirty="0" smtClean="0"/>
              <a:t>information </a:t>
            </a:r>
            <a:r>
              <a:rPr lang="en-US" dirty="0"/>
              <a:t>about the site’s privacy policy, and </a:t>
            </a:r>
            <a:endParaRPr lang="en-US" dirty="0" smtClean="0"/>
          </a:p>
          <a:p>
            <a:pPr marL="617220" lvl="1" indent="-342900"/>
            <a:r>
              <a:rPr lang="en-US" dirty="0" smtClean="0"/>
              <a:t>perhaps </a:t>
            </a:r>
            <a:r>
              <a:rPr lang="en-US" dirty="0"/>
              <a:t>twitter feeds or links to other social sites.</a:t>
            </a:r>
          </a:p>
        </p:txBody>
      </p:sp>
    </p:spTree>
    <p:extLst>
      <p:ext uri="{BB962C8B-B14F-4D97-AF65-F5344CB8AC3E}">
        <p14:creationId xmlns:p14="http://schemas.microsoft.com/office/powerpoint/2010/main" val="2210993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and Footer</a:t>
            </a:r>
            <a:endParaRPr lang="en-US" dirty="0"/>
          </a:p>
        </p:txBody>
      </p:sp>
      <p:sp>
        <p:nvSpPr>
          <p:cNvPr id="3" name="Content Placeholder 2"/>
          <p:cNvSpPr>
            <a:spLocks noGrp="1"/>
          </p:cNvSpPr>
          <p:nvPr>
            <p:ph idx="1"/>
          </p:nvPr>
        </p:nvSpPr>
        <p:spPr/>
        <p:txBody>
          <a:bodyPr/>
          <a:lstStyle/>
          <a:p>
            <a:r>
              <a:rPr lang="en-US" dirty="0" smtClean="0"/>
              <a:t>Both the HTML5 &lt;header&gt; and &lt;footer&gt; element can be used not only for </a:t>
            </a:r>
            <a:r>
              <a:rPr lang="en-US" i="1" dirty="0" smtClean="0"/>
              <a:t>page</a:t>
            </a:r>
            <a:r>
              <a:rPr lang="en-US" dirty="0" smtClean="0"/>
              <a:t> headers and footers, they can also be used for header and footer elements within other HTML5 containers, such as &lt;article&gt; or &lt;section&gt;. </a:t>
            </a:r>
            <a:endParaRPr lang="en-US" dirty="0"/>
          </a:p>
        </p:txBody>
      </p:sp>
      <p:sp>
        <p:nvSpPr>
          <p:cNvPr id="77825" name="Rectangle 1"/>
          <p:cNvSpPr>
            <a:spLocks noChangeArrowheads="1"/>
          </p:cNvSpPr>
          <p:nvPr/>
        </p:nvSpPr>
        <p:spPr bwMode="auto">
          <a:xfrm>
            <a:off x="2275113" y="2830993"/>
            <a:ext cx="7652657" cy="2893100"/>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tabLst>
                <a:tab pos="342900" algn="l"/>
                <a:tab pos="685800" algn="l"/>
                <a:tab pos="1028700" algn="l"/>
                <a:tab pos="1371600" algn="l"/>
                <a:tab pos="1714500" algn="l"/>
              </a:tabLst>
            </a:pPr>
            <a:r>
              <a:rPr lang="en-US" sz="1000" b="1" dirty="0">
                <a:solidFill>
                  <a:srgbClr val="C00000"/>
                </a:solidFill>
                <a:latin typeface="Consolas" pitchFamily="49" charset="0"/>
                <a:ea typeface="Calibri" pitchFamily="34" charset="0"/>
                <a:cs typeface="Consolas" pitchFamily="49" charset="0"/>
              </a:rPr>
              <a:t>&lt;</a:t>
            </a:r>
            <a:r>
              <a:rPr lang="en-US" sz="1400" b="1" dirty="0">
                <a:solidFill>
                  <a:srgbClr val="C00000"/>
                </a:solidFill>
                <a:latin typeface="Consolas" pitchFamily="49" charset="0"/>
                <a:ea typeface="Calibri" pitchFamily="34" charset="0"/>
                <a:cs typeface="Consolas" pitchFamily="49" charset="0"/>
              </a:rPr>
              <a:t>header&gt;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a:t>
            </a:r>
            <a:r>
              <a:rPr lang="en-US" sz="1400" dirty="0" err="1">
                <a:latin typeface="Consolas" pitchFamily="49" charset="0"/>
                <a:ea typeface="Calibri" pitchFamily="34" charset="0"/>
                <a:cs typeface="Consolas" pitchFamily="49" charset="0"/>
              </a:rPr>
              <a:t>img</a:t>
            </a:r>
            <a:r>
              <a:rPr lang="en-US" sz="1400" dirty="0">
                <a:latin typeface="Consolas" pitchFamily="49" charset="0"/>
                <a:ea typeface="Calibri" pitchFamily="34" charset="0"/>
                <a:cs typeface="Consolas" pitchFamily="49" charset="0"/>
              </a:rPr>
              <a:t> </a:t>
            </a:r>
            <a:r>
              <a:rPr lang="en-US" sz="1400" dirty="0" err="1">
                <a:latin typeface="Consolas" pitchFamily="49" charset="0"/>
                <a:ea typeface="Calibri" pitchFamily="34" charset="0"/>
                <a:cs typeface="Consolas" pitchFamily="49" charset="0"/>
              </a:rPr>
              <a:t>src</a:t>
            </a:r>
            <a:r>
              <a:rPr lang="en-US" sz="1400" dirty="0">
                <a:latin typeface="Consolas" pitchFamily="49" charset="0"/>
                <a:ea typeface="Calibri" pitchFamily="34" charset="0"/>
                <a:cs typeface="Consolas" pitchFamily="49" charset="0"/>
              </a:rPr>
              <a:t>="logo.gif" alt="logo" /&gt;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&lt;h1&gt;Fundamentals of Web Development&lt;/h1&gt;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b="1" dirty="0">
                <a:solidFill>
                  <a:srgbClr val="C00000"/>
                </a:solidFill>
                <a:latin typeface="Consolas" pitchFamily="49" charset="0"/>
                <a:ea typeface="Calibri" pitchFamily="34" charset="0"/>
                <a:cs typeface="Consolas" pitchFamily="49" charset="0"/>
              </a:rPr>
              <a:t>&lt;/header&gt;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&lt;article&gt;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a:t>
            </a:r>
            <a:r>
              <a:rPr lang="en-US" sz="1400" b="1" dirty="0">
                <a:solidFill>
                  <a:srgbClr val="C00000"/>
                </a:solidFill>
                <a:latin typeface="Consolas" pitchFamily="49" charset="0"/>
                <a:ea typeface="Calibri" pitchFamily="34" charset="0"/>
                <a:cs typeface="Consolas" pitchFamily="49" charset="0"/>
              </a:rPr>
              <a:t>&lt;header&gt;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&lt;h2&gt;HTML5 Semantic Structure Elements &lt;/h2&gt;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&lt;p&gt;By &lt;</a:t>
            </a:r>
            <a:r>
              <a:rPr lang="en-US" sz="1400" dirty="0" err="1">
                <a:latin typeface="Consolas" pitchFamily="49" charset="0"/>
                <a:ea typeface="Calibri" pitchFamily="34" charset="0"/>
                <a:cs typeface="Consolas" pitchFamily="49" charset="0"/>
              </a:rPr>
              <a:t>em</a:t>
            </a:r>
            <a:r>
              <a:rPr lang="en-US" sz="1400" dirty="0">
                <a:latin typeface="Consolas" pitchFamily="49" charset="0"/>
                <a:ea typeface="Calibri" pitchFamily="34" charset="0"/>
                <a:cs typeface="Consolas" pitchFamily="49" charset="0"/>
              </a:rPr>
              <a:t>&gt;Randy Connolly&lt;/</a:t>
            </a:r>
            <a:r>
              <a:rPr lang="en-US" sz="1400" dirty="0" err="1">
                <a:latin typeface="Consolas" pitchFamily="49" charset="0"/>
                <a:ea typeface="Calibri" pitchFamily="34" charset="0"/>
                <a:cs typeface="Consolas" pitchFamily="49" charset="0"/>
              </a:rPr>
              <a:t>em</a:t>
            </a:r>
            <a:r>
              <a:rPr lang="en-US" sz="1400" dirty="0">
                <a:latin typeface="Consolas" pitchFamily="49" charset="0"/>
                <a:ea typeface="Calibri" pitchFamily="34" charset="0"/>
                <a:cs typeface="Consolas" pitchFamily="49" charset="0"/>
              </a:rPr>
              <a:t>&gt;&lt;/p&gt;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&lt;p&gt;&lt;time&gt;September 30, 2012&lt;/time&gt;&lt;/p&gt;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a:t>
            </a:r>
            <a:r>
              <a:rPr lang="en-US" sz="1400" b="1" dirty="0">
                <a:solidFill>
                  <a:srgbClr val="C00000"/>
                </a:solidFill>
                <a:latin typeface="Consolas" pitchFamily="49" charset="0"/>
                <a:ea typeface="Calibri" pitchFamily="34" charset="0"/>
                <a:cs typeface="Consolas" pitchFamily="49" charset="0"/>
              </a:rPr>
              <a:t>&lt;/header&gt;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&lt;/article&gt;</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8697131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Heading Groups</a:t>
            </a:r>
            <a:endParaRPr lang="en-US" dirty="0"/>
          </a:p>
        </p:txBody>
      </p:sp>
      <p:sp>
        <p:nvSpPr>
          <p:cNvPr id="3" name="Content Placeholder 2"/>
          <p:cNvSpPr>
            <a:spLocks noGrp="1"/>
          </p:cNvSpPr>
          <p:nvPr>
            <p:ph idx="1"/>
          </p:nvPr>
        </p:nvSpPr>
        <p:spPr/>
        <p:txBody>
          <a:bodyPr/>
          <a:lstStyle/>
          <a:p>
            <a:r>
              <a:rPr lang="en-US" dirty="0" smtClean="0"/>
              <a:t>The &lt;</a:t>
            </a:r>
            <a:r>
              <a:rPr lang="en-US" dirty="0" err="1" smtClean="0"/>
              <a:t>hgroup</a:t>
            </a:r>
            <a:r>
              <a:rPr lang="en-US" dirty="0" smtClean="0"/>
              <a:t>&gt; element can be used to group related headings together within one container.</a:t>
            </a:r>
            <a:endParaRPr lang="en-US" dirty="0"/>
          </a:p>
        </p:txBody>
      </p:sp>
      <p:sp>
        <p:nvSpPr>
          <p:cNvPr id="87041" name="Rectangle 1"/>
          <p:cNvSpPr>
            <a:spLocks noChangeArrowheads="1"/>
          </p:cNvSpPr>
          <p:nvPr/>
        </p:nvSpPr>
        <p:spPr bwMode="auto">
          <a:xfrm>
            <a:off x="2438400" y="2819906"/>
            <a:ext cx="7543800" cy="3046988"/>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&lt;header&gt;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   </a:t>
            </a:r>
            <a:r>
              <a:rPr lang="en-US" sz="1600" b="1" dirty="0">
                <a:solidFill>
                  <a:srgbClr val="C00000"/>
                </a:solidFill>
                <a:latin typeface="Consolas" pitchFamily="49" charset="0"/>
                <a:ea typeface="Calibri" pitchFamily="34" charset="0"/>
                <a:cs typeface="Consolas" pitchFamily="49" charset="0"/>
              </a:rPr>
              <a:t>&lt;</a:t>
            </a:r>
            <a:r>
              <a:rPr lang="en-US" sz="1600" b="1" dirty="0" err="1">
                <a:solidFill>
                  <a:srgbClr val="C00000"/>
                </a:solidFill>
                <a:latin typeface="Consolas" pitchFamily="49" charset="0"/>
                <a:ea typeface="Calibri" pitchFamily="34" charset="0"/>
                <a:cs typeface="Consolas" pitchFamily="49" charset="0"/>
              </a:rPr>
              <a:t>hgroup</a:t>
            </a:r>
            <a:r>
              <a:rPr lang="en-US" sz="1600" b="1" dirty="0">
                <a:solidFill>
                  <a:srgbClr val="C00000"/>
                </a:solidFill>
                <a:latin typeface="Consolas" pitchFamily="49" charset="0"/>
                <a:ea typeface="Calibri" pitchFamily="34" charset="0"/>
                <a:cs typeface="Consolas" pitchFamily="49" charset="0"/>
              </a:rPr>
              <a:t>&gt;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       &lt;h1&gt;Chapter Two: HTML 1&lt;/h1&gt;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	  &lt;h2&gt;An Introduction&lt;/h2&gt;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   </a:t>
            </a:r>
            <a:r>
              <a:rPr lang="en-US" sz="1600" b="1" dirty="0">
                <a:solidFill>
                  <a:srgbClr val="C00000"/>
                </a:solidFill>
                <a:latin typeface="Consolas" pitchFamily="49" charset="0"/>
                <a:ea typeface="Calibri" pitchFamily="34" charset="0"/>
                <a:cs typeface="Consolas" pitchFamily="49" charset="0"/>
              </a:rPr>
              <a:t>&lt;/</a:t>
            </a:r>
            <a:r>
              <a:rPr lang="en-US" sz="1600" b="1" dirty="0" err="1">
                <a:solidFill>
                  <a:srgbClr val="C00000"/>
                </a:solidFill>
                <a:latin typeface="Consolas" pitchFamily="49" charset="0"/>
                <a:ea typeface="Calibri" pitchFamily="34" charset="0"/>
                <a:cs typeface="Consolas" pitchFamily="49" charset="0"/>
              </a:rPr>
              <a:t>hgroup</a:t>
            </a:r>
            <a:r>
              <a:rPr lang="en-US" sz="1600" b="1" dirty="0">
                <a:solidFill>
                  <a:srgbClr val="C00000"/>
                </a:solidFill>
                <a:latin typeface="Consolas" pitchFamily="49" charset="0"/>
                <a:ea typeface="Calibri" pitchFamily="34" charset="0"/>
                <a:cs typeface="Consolas" pitchFamily="49" charset="0"/>
              </a:rPr>
              <a:t>&gt;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&lt;/header&gt;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&lt;article&gt;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   </a:t>
            </a:r>
            <a:r>
              <a:rPr lang="en-US" sz="1600" b="1" dirty="0">
                <a:solidFill>
                  <a:srgbClr val="C00000"/>
                </a:solidFill>
                <a:latin typeface="Consolas" pitchFamily="49" charset="0"/>
                <a:ea typeface="Calibri" pitchFamily="34" charset="0"/>
                <a:cs typeface="Consolas" pitchFamily="49" charset="0"/>
              </a:rPr>
              <a:t>&lt;</a:t>
            </a:r>
            <a:r>
              <a:rPr lang="en-US" sz="1600" b="1" dirty="0" err="1">
                <a:solidFill>
                  <a:srgbClr val="C00000"/>
                </a:solidFill>
                <a:latin typeface="Consolas" pitchFamily="49" charset="0"/>
                <a:ea typeface="Calibri" pitchFamily="34" charset="0"/>
                <a:cs typeface="Consolas" pitchFamily="49" charset="0"/>
              </a:rPr>
              <a:t>hgroup</a:t>
            </a:r>
            <a:r>
              <a:rPr lang="en-US" sz="1600" b="1" dirty="0">
                <a:solidFill>
                  <a:srgbClr val="C00000"/>
                </a:solidFill>
                <a:latin typeface="Consolas" pitchFamily="49" charset="0"/>
                <a:ea typeface="Calibri" pitchFamily="34" charset="0"/>
                <a:cs typeface="Consolas" pitchFamily="49" charset="0"/>
              </a:rPr>
              <a:t>&gt;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      &lt;h2&gt;HTML5 Semantic Structure Elements &lt;/h2&gt;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	 &lt;h3&gt;Overview&lt;/h3&gt;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   </a:t>
            </a:r>
            <a:r>
              <a:rPr lang="en-US" sz="1600" b="1" dirty="0">
                <a:solidFill>
                  <a:srgbClr val="C00000"/>
                </a:solidFill>
                <a:latin typeface="Consolas" pitchFamily="49" charset="0"/>
                <a:ea typeface="Calibri" pitchFamily="34" charset="0"/>
                <a:cs typeface="Consolas" pitchFamily="49" charset="0"/>
              </a:rPr>
              <a:t>&lt;/</a:t>
            </a:r>
            <a:r>
              <a:rPr lang="en-US" sz="1600" b="1" dirty="0" err="1">
                <a:solidFill>
                  <a:srgbClr val="C00000"/>
                </a:solidFill>
                <a:latin typeface="Consolas" pitchFamily="49" charset="0"/>
                <a:ea typeface="Calibri" pitchFamily="34" charset="0"/>
                <a:cs typeface="Consolas" pitchFamily="49" charset="0"/>
              </a:rPr>
              <a:t>hgroup</a:t>
            </a:r>
            <a:r>
              <a:rPr lang="en-US" sz="1600" b="1" dirty="0">
                <a:solidFill>
                  <a:srgbClr val="C00000"/>
                </a:solidFill>
                <a:latin typeface="Consolas" pitchFamily="49" charset="0"/>
                <a:ea typeface="Calibri" pitchFamily="34" charset="0"/>
                <a:cs typeface="Consolas" pitchFamily="49" charset="0"/>
              </a:rPr>
              <a:t>&gt;</a:t>
            </a:r>
            <a:endParaRPr lang="en-US" sz="16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600" dirty="0">
                <a:latin typeface="Consolas" pitchFamily="49" charset="0"/>
                <a:ea typeface="Calibri" pitchFamily="34" charset="0"/>
                <a:cs typeface="Consolas" pitchFamily="49" charset="0"/>
              </a:rPr>
              <a:t>&lt;/article&gt;</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4959332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a:t>
            </a:r>
            <a:r>
              <a:rPr lang="en-US" b="1" dirty="0" err="1" smtClean="0"/>
              <a:t>nav</a:t>
            </a:r>
            <a:r>
              <a:rPr lang="en-US" b="1" dirty="0" smtClean="0"/>
              <a:t>&gt; </a:t>
            </a:r>
            <a:r>
              <a:rPr lang="en-US" dirty="0" smtClean="0"/>
              <a:t>element represents a section of a page that contains links to other pages or to other parts within the same page. </a:t>
            </a:r>
          </a:p>
          <a:p>
            <a:r>
              <a:rPr lang="en-US" dirty="0" smtClean="0"/>
              <a:t>Like the other new HTML5 semantic elements, the browser does not apply any special presentation to the &lt;</a:t>
            </a:r>
            <a:r>
              <a:rPr lang="en-US" dirty="0" err="1" smtClean="0"/>
              <a:t>nav</a:t>
            </a:r>
            <a:r>
              <a:rPr lang="en-US" dirty="0" smtClean="0"/>
              <a:t>&gt; element.</a:t>
            </a:r>
          </a:p>
          <a:p>
            <a:r>
              <a:rPr lang="en-US" dirty="0" smtClean="0"/>
              <a:t>The &lt;</a:t>
            </a:r>
            <a:r>
              <a:rPr lang="en-US" dirty="0" err="1" smtClean="0"/>
              <a:t>nav</a:t>
            </a:r>
            <a:r>
              <a:rPr lang="en-US" dirty="0" smtClean="0"/>
              <a:t>&gt; element was intended to be used for major navigation blocks, presumably the global and secondary navigation systems.</a:t>
            </a:r>
            <a:endParaRPr lang="en-US" dirty="0"/>
          </a:p>
        </p:txBody>
      </p:sp>
      <p:sp>
        <p:nvSpPr>
          <p:cNvPr id="4" name="Rectangle 3"/>
          <p:cNvSpPr>
            <a:spLocks noChangeArrowheads="1"/>
          </p:cNvSpPr>
          <p:nvPr/>
        </p:nvSpPr>
        <p:spPr bwMode="auto">
          <a:xfrm>
            <a:off x="2247900" y="4090987"/>
            <a:ext cx="7391400" cy="2462213"/>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tabLst>
                <a:tab pos="342900" algn="l"/>
                <a:tab pos="685800" algn="l"/>
                <a:tab pos="1028700" algn="l"/>
                <a:tab pos="1371600" algn="l"/>
                <a:tab pos="1714500" algn="l"/>
              </a:tabLst>
            </a:pPr>
            <a:r>
              <a:rPr lang="en-US" sz="1000" dirty="0">
                <a:latin typeface="Consolas" pitchFamily="49" charset="0"/>
                <a:ea typeface="Calibri" pitchFamily="34" charset="0"/>
                <a:cs typeface="Consolas" pitchFamily="49" charset="0"/>
              </a:rPr>
              <a:t>&lt;</a:t>
            </a:r>
            <a:r>
              <a:rPr lang="en-US" sz="1400" dirty="0">
                <a:latin typeface="Consolas" pitchFamily="49" charset="0"/>
                <a:ea typeface="Calibri" pitchFamily="34" charset="0"/>
                <a:cs typeface="Consolas" pitchFamily="49" charset="0"/>
              </a:rPr>
              <a:t>header&gt;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a:t>
            </a:r>
            <a:r>
              <a:rPr lang="en-US" sz="1400" dirty="0" err="1">
                <a:latin typeface="Consolas" pitchFamily="49" charset="0"/>
                <a:ea typeface="Calibri" pitchFamily="34" charset="0"/>
                <a:cs typeface="Consolas" pitchFamily="49" charset="0"/>
              </a:rPr>
              <a:t>img</a:t>
            </a:r>
            <a:r>
              <a:rPr lang="en-US" sz="1400" dirty="0">
                <a:latin typeface="Consolas" pitchFamily="49" charset="0"/>
                <a:ea typeface="Calibri" pitchFamily="34" charset="0"/>
                <a:cs typeface="Consolas" pitchFamily="49" charset="0"/>
              </a:rPr>
              <a:t> </a:t>
            </a:r>
            <a:r>
              <a:rPr lang="en-US" sz="1400" dirty="0" err="1">
                <a:latin typeface="Consolas" pitchFamily="49" charset="0"/>
                <a:ea typeface="Calibri" pitchFamily="34" charset="0"/>
                <a:cs typeface="Consolas" pitchFamily="49" charset="0"/>
              </a:rPr>
              <a:t>src</a:t>
            </a:r>
            <a:r>
              <a:rPr lang="en-US" sz="1400" dirty="0">
                <a:latin typeface="Consolas" pitchFamily="49" charset="0"/>
                <a:ea typeface="Calibri" pitchFamily="34" charset="0"/>
                <a:cs typeface="Consolas" pitchFamily="49" charset="0"/>
              </a:rPr>
              <a:t>="logo.gif" alt="logo" /&gt;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&lt;h1&gt;Fundamentals of Web Development&lt;/h1&gt;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a:t>
            </a:r>
            <a:r>
              <a:rPr lang="en-US" sz="1400" b="1" dirty="0">
                <a:solidFill>
                  <a:srgbClr val="C00000"/>
                </a:solidFill>
                <a:latin typeface="Consolas" pitchFamily="49" charset="0"/>
                <a:ea typeface="Calibri" pitchFamily="34" charset="0"/>
                <a:cs typeface="Consolas" pitchFamily="49" charset="0"/>
              </a:rPr>
              <a:t>&lt;</a:t>
            </a:r>
            <a:r>
              <a:rPr lang="en-US" sz="1400" b="1" dirty="0" err="1">
                <a:solidFill>
                  <a:srgbClr val="C00000"/>
                </a:solidFill>
                <a:latin typeface="Consolas" pitchFamily="49" charset="0"/>
                <a:ea typeface="Calibri" pitchFamily="34" charset="0"/>
                <a:cs typeface="Consolas" pitchFamily="49" charset="0"/>
              </a:rPr>
              <a:t>nav</a:t>
            </a:r>
            <a:r>
              <a:rPr lang="en-US" sz="1400" b="1" dirty="0">
                <a:solidFill>
                  <a:srgbClr val="C00000"/>
                </a:solidFill>
                <a:latin typeface="Consolas" pitchFamily="49" charset="0"/>
                <a:ea typeface="Calibri" pitchFamily="34" charset="0"/>
                <a:cs typeface="Consolas" pitchFamily="49" charset="0"/>
              </a:rPr>
              <a:t> role="navigation"&gt;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a:t>
            </a:r>
            <a:r>
              <a:rPr lang="en-US" sz="1400" dirty="0" err="1">
                <a:latin typeface="Consolas" pitchFamily="49" charset="0"/>
                <a:ea typeface="Calibri" pitchFamily="34" charset="0"/>
                <a:cs typeface="Consolas" pitchFamily="49" charset="0"/>
              </a:rPr>
              <a:t>ul</a:t>
            </a:r>
            <a:r>
              <a:rPr lang="en-US" sz="1400" dirty="0">
                <a:latin typeface="Consolas" pitchFamily="49" charset="0"/>
                <a:ea typeface="Calibri" pitchFamily="34" charset="0"/>
                <a:cs typeface="Consolas" pitchFamily="49" charset="0"/>
              </a:rPr>
              <a:t>&gt;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a:t>
            </a:r>
            <a:r>
              <a:rPr lang="en-US" sz="1400" dirty="0" err="1">
                <a:latin typeface="Consolas" pitchFamily="49" charset="0"/>
                <a:ea typeface="Calibri" pitchFamily="34" charset="0"/>
                <a:cs typeface="Consolas" pitchFamily="49" charset="0"/>
              </a:rPr>
              <a:t>li</a:t>
            </a:r>
            <a:r>
              <a:rPr lang="en-US" sz="1400" dirty="0">
                <a:latin typeface="Consolas" pitchFamily="49" charset="0"/>
                <a:ea typeface="Calibri" pitchFamily="34" charset="0"/>
                <a:cs typeface="Consolas" pitchFamily="49" charset="0"/>
              </a:rPr>
              <a:t>&gt;&lt;a </a:t>
            </a:r>
            <a:r>
              <a:rPr lang="en-US" sz="1400" dirty="0" err="1">
                <a:latin typeface="Consolas" pitchFamily="49" charset="0"/>
                <a:ea typeface="Calibri" pitchFamily="34" charset="0"/>
                <a:cs typeface="Consolas" pitchFamily="49" charset="0"/>
              </a:rPr>
              <a:t>href</a:t>
            </a:r>
            <a:r>
              <a:rPr lang="en-US" sz="1400" dirty="0">
                <a:latin typeface="Consolas" pitchFamily="49" charset="0"/>
                <a:ea typeface="Calibri" pitchFamily="34" charset="0"/>
                <a:cs typeface="Consolas" pitchFamily="49" charset="0"/>
              </a:rPr>
              <a:t>="index.html"&gt;Home&lt;/a&gt;&lt;/</a:t>
            </a:r>
            <a:r>
              <a:rPr lang="en-US" sz="1400" dirty="0" err="1">
                <a:latin typeface="Consolas" pitchFamily="49" charset="0"/>
                <a:ea typeface="Calibri" pitchFamily="34" charset="0"/>
                <a:cs typeface="Consolas" pitchFamily="49" charset="0"/>
              </a:rPr>
              <a:t>li</a:t>
            </a:r>
            <a:r>
              <a:rPr lang="en-US" sz="1400" dirty="0">
                <a:latin typeface="Consolas" pitchFamily="49" charset="0"/>
                <a:ea typeface="Calibri" pitchFamily="34" charset="0"/>
                <a:cs typeface="Consolas" pitchFamily="49" charset="0"/>
              </a:rPr>
              <a:t>&gt;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&lt;</a:t>
            </a:r>
            <a:r>
              <a:rPr lang="en-US" sz="1400" dirty="0" err="1">
                <a:latin typeface="Consolas" pitchFamily="49" charset="0"/>
                <a:ea typeface="Calibri" pitchFamily="34" charset="0"/>
                <a:cs typeface="Consolas" pitchFamily="49" charset="0"/>
              </a:rPr>
              <a:t>li</a:t>
            </a:r>
            <a:r>
              <a:rPr lang="en-US" sz="1400" dirty="0">
                <a:latin typeface="Consolas" pitchFamily="49" charset="0"/>
                <a:ea typeface="Calibri" pitchFamily="34" charset="0"/>
                <a:cs typeface="Consolas" pitchFamily="49" charset="0"/>
              </a:rPr>
              <a:t>&gt;&lt;a </a:t>
            </a:r>
            <a:r>
              <a:rPr lang="en-US" sz="1400" dirty="0" err="1">
                <a:latin typeface="Consolas" pitchFamily="49" charset="0"/>
                <a:ea typeface="Calibri" pitchFamily="34" charset="0"/>
                <a:cs typeface="Consolas" pitchFamily="49" charset="0"/>
              </a:rPr>
              <a:t>href</a:t>
            </a:r>
            <a:r>
              <a:rPr lang="en-US" sz="1400" dirty="0">
                <a:latin typeface="Consolas" pitchFamily="49" charset="0"/>
                <a:ea typeface="Calibri" pitchFamily="34" charset="0"/>
                <a:cs typeface="Consolas" pitchFamily="49" charset="0"/>
              </a:rPr>
              <a:t>="about.html"&gt;About Us&lt;/a&gt;&lt;/</a:t>
            </a:r>
            <a:r>
              <a:rPr lang="en-US" sz="1400" dirty="0" err="1">
                <a:latin typeface="Consolas" pitchFamily="49" charset="0"/>
                <a:ea typeface="Calibri" pitchFamily="34" charset="0"/>
                <a:cs typeface="Consolas" pitchFamily="49" charset="0"/>
              </a:rPr>
              <a:t>li</a:t>
            </a:r>
            <a:r>
              <a:rPr lang="en-US" sz="1400" dirty="0">
                <a:latin typeface="Consolas" pitchFamily="49" charset="0"/>
                <a:ea typeface="Calibri" pitchFamily="34" charset="0"/>
                <a:cs typeface="Consolas" pitchFamily="49" charset="0"/>
              </a:rPr>
              <a:t>&gt;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a:t>
            </a:r>
            <a:r>
              <a:rPr lang="it-IT" sz="1400" dirty="0">
                <a:latin typeface="Consolas" pitchFamily="49" charset="0"/>
                <a:ea typeface="Calibri" pitchFamily="34" charset="0"/>
                <a:cs typeface="Consolas" pitchFamily="49" charset="0"/>
              </a:rPr>
              <a:t>&lt;li&gt;&lt;a href="browse.html"&gt;Browse&lt;/a&gt;&lt;/li&gt;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it-IT" sz="1400" dirty="0">
                <a:latin typeface="Consolas" pitchFamily="49" charset="0"/>
                <a:ea typeface="Calibri" pitchFamily="34" charset="0"/>
                <a:cs typeface="Consolas" pitchFamily="49" charset="0"/>
              </a:rPr>
              <a:t>		</a:t>
            </a:r>
            <a:r>
              <a:rPr lang="en-US" sz="1400" dirty="0">
                <a:latin typeface="Consolas" pitchFamily="49" charset="0"/>
                <a:ea typeface="Calibri" pitchFamily="34" charset="0"/>
                <a:cs typeface="Consolas" pitchFamily="49" charset="0"/>
              </a:rPr>
              <a:t>&lt;/</a:t>
            </a:r>
            <a:r>
              <a:rPr lang="en-US" sz="1400" dirty="0" err="1">
                <a:latin typeface="Consolas" pitchFamily="49" charset="0"/>
                <a:ea typeface="Calibri" pitchFamily="34" charset="0"/>
                <a:cs typeface="Consolas" pitchFamily="49" charset="0"/>
              </a:rPr>
              <a:t>ul</a:t>
            </a:r>
            <a:r>
              <a:rPr lang="en-US" sz="1400" dirty="0">
                <a:latin typeface="Consolas" pitchFamily="49" charset="0"/>
                <a:ea typeface="Calibri" pitchFamily="34" charset="0"/>
                <a:cs typeface="Consolas" pitchFamily="49" charset="0"/>
              </a:rPr>
              <a:t>&gt;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	</a:t>
            </a:r>
            <a:r>
              <a:rPr lang="en-US" sz="1400" b="1" dirty="0">
                <a:solidFill>
                  <a:srgbClr val="C00000"/>
                </a:solidFill>
                <a:latin typeface="Consolas" pitchFamily="49" charset="0"/>
                <a:ea typeface="Calibri" pitchFamily="34" charset="0"/>
                <a:cs typeface="Consolas" pitchFamily="49" charset="0"/>
              </a:rPr>
              <a:t>&lt;/</a:t>
            </a:r>
            <a:r>
              <a:rPr lang="en-US" sz="1400" b="1" dirty="0" err="1">
                <a:solidFill>
                  <a:srgbClr val="C00000"/>
                </a:solidFill>
                <a:latin typeface="Consolas" pitchFamily="49" charset="0"/>
                <a:ea typeface="Calibri" pitchFamily="34" charset="0"/>
                <a:cs typeface="Consolas" pitchFamily="49" charset="0"/>
              </a:rPr>
              <a:t>nav</a:t>
            </a:r>
            <a:r>
              <a:rPr lang="en-US" sz="1400" b="1" dirty="0">
                <a:solidFill>
                  <a:srgbClr val="C00000"/>
                </a:solidFill>
                <a:latin typeface="Consolas" pitchFamily="49" charset="0"/>
                <a:ea typeface="Calibri" pitchFamily="34" charset="0"/>
                <a:cs typeface="Consolas" pitchFamily="49" charset="0"/>
              </a:rPr>
              <a:t>&gt;</a:t>
            </a:r>
            <a:endParaRPr lang="en-US" sz="1400" dirty="0">
              <a:latin typeface="Arial" pitchFamily="34" charset="0"/>
              <a:cs typeface="Arial" pitchFamily="34" charset="0"/>
            </a:endParaRPr>
          </a:p>
          <a:p>
            <a:pPr eaLnBrk="0" fontAlgn="base" hangingPunct="0">
              <a:spcBef>
                <a:spcPct val="0"/>
              </a:spcBef>
              <a:spcAft>
                <a:spcPct val="0"/>
              </a:spcAft>
              <a:tabLst>
                <a:tab pos="342900" algn="l"/>
                <a:tab pos="685800" algn="l"/>
                <a:tab pos="1028700" algn="l"/>
                <a:tab pos="1371600" algn="l"/>
                <a:tab pos="1714500" algn="l"/>
              </a:tabLst>
            </a:pPr>
            <a:r>
              <a:rPr lang="en-US" sz="1400" dirty="0">
                <a:latin typeface="Consolas" pitchFamily="49" charset="0"/>
                <a:ea typeface="Calibri" pitchFamily="34" charset="0"/>
                <a:cs typeface="Consolas" pitchFamily="49" charset="0"/>
              </a:rPr>
              <a:t>&lt;/header&gt;</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15593966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Articles and Sections</a:t>
            </a:r>
            <a:endParaRPr lang="en-US" dirty="0"/>
          </a:p>
        </p:txBody>
      </p:sp>
      <p:sp>
        <p:nvSpPr>
          <p:cNvPr id="3" name="Content Placeholder 2"/>
          <p:cNvSpPr>
            <a:spLocks noGrp="1"/>
          </p:cNvSpPr>
          <p:nvPr>
            <p:ph idx="1"/>
          </p:nvPr>
        </p:nvSpPr>
        <p:spPr/>
        <p:txBody>
          <a:bodyPr/>
          <a:lstStyle/>
          <a:p>
            <a:r>
              <a:rPr lang="en-US" dirty="0" smtClean="0"/>
              <a:t>The &lt;article&gt; element represents a section of content that forms an independent part of a document or site; for example, a magazine or newspaper article, or a blog entry.</a:t>
            </a:r>
          </a:p>
          <a:p>
            <a:endParaRPr lang="en-US" dirty="0" smtClean="0"/>
          </a:p>
          <a:p>
            <a:r>
              <a:rPr lang="en-US" dirty="0" smtClean="0"/>
              <a:t>The &lt;section&gt; element represents a section of a document, typically with a title or heading.</a:t>
            </a:r>
          </a:p>
        </p:txBody>
      </p:sp>
    </p:spTree>
    <p:extLst>
      <p:ext uri="{BB962C8B-B14F-4D97-AF65-F5344CB8AC3E}">
        <p14:creationId xmlns:p14="http://schemas.microsoft.com/office/powerpoint/2010/main" val="15140067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Sections versus </a:t>
            </a:r>
            <a:r>
              <a:rPr lang="en-US" dirty="0" err="1" smtClean="0"/>
              <a:t>Divs</a:t>
            </a:r>
            <a:endParaRPr lang="en-US" dirty="0"/>
          </a:p>
        </p:txBody>
      </p:sp>
      <p:sp>
        <p:nvSpPr>
          <p:cNvPr id="3" name="Content Placeholder 2"/>
          <p:cNvSpPr>
            <a:spLocks noGrp="1"/>
          </p:cNvSpPr>
          <p:nvPr>
            <p:ph idx="1"/>
          </p:nvPr>
        </p:nvSpPr>
        <p:spPr/>
        <p:txBody>
          <a:bodyPr>
            <a:normAutofit lnSpcReduction="10000"/>
          </a:bodyPr>
          <a:lstStyle/>
          <a:p>
            <a:r>
              <a:rPr lang="en-US" dirty="0" smtClean="0"/>
              <a:t>The WHATWG specification warns readers that the &lt;section&gt; element is </a:t>
            </a:r>
            <a:r>
              <a:rPr lang="en-US" b="1" dirty="0" smtClean="0"/>
              <a:t>not</a:t>
            </a:r>
            <a:r>
              <a:rPr lang="en-US" dirty="0" smtClean="0"/>
              <a:t> a generic container element. HTML already has the &lt;div&gt; element for such uses. </a:t>
            </a:r>
          </a:p>
          <a:p>
            <a:endParaRPr lang="en-US" dirty="0" smtClean="0"/>
          </a:p>
          <a:p>
            <a:r>
              <a:rPr lang="en-US" dirty="0" smtClean="0"/>
              <a:t>When an element is needed only for styling purposes or as a convenience for scripting, it makes sense to use the &lt;div&gt; element instead. </a:t>
            </a:r>
          </a:p>
          <a:p>
            <a:endParaRPr lang="en-US" dirty="0" smtClean="0"/>
          </a:p>
          <a:p>
            <a:r>
              <a:rPr lang="en-US" dirty="0" smtClean="0"/>
              <a:t>Another way to help you decide whether or not to use the &lt;section&gt; element is to ask yourself if it is appropriate for the element's contents to be listed explicitly in the document's outline. </a:t>
            </a:r>
          </a:p>
          <a:p>
            <a:endParaRPr lang="en-US" dirty="0" smtClean="0"/>
          </a:p>
          <a:p>
            <a:pPr marL="288925"/>
            <a:r>
              <a:rPr lang="en-US" dirty="0" smtClean="0"/>
              <a:t>If so, then use a &lt;section&gt;; otherwise use a &lt;div&gt;.</a:t>
            </a:r>
            <a:endParaRPr lang="en-US" dirty="0"/>
          </a:p>
        </p:txBody>
      </p:sp>
    </p:spTree>
    <p:extLst>
      <p:ext uri="{BB962C8B-B14F-4D97-AF65-F5344CB8AC3E}">
        <p14:creationId xmlns:p14="http://schemas.microsoft.com/office/powerpoint/2010/main" val="1676871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W3C Recommendation indicates that the &lt;figure&gt; element can be used not just for images but for any type of </a:t>
            </a:r>
            <a:r>
              <a:rPr lang="en-US" i="1" dirty="0" smtClean="0"/>
              <a:t>essential</a:t>
            </a:r>
            <a:r>
              <a:rPr lang="en-US" dirty="0" smtClean="0"/>
              <a:t> content that could be moved to a different location in the page or document and the rest of the document would still make sense.</a:t>
            </a:r>
            <a:endParaRPr lang="en-US" dirty="0"/>
          </a:p>
        </p:txBody>
      </p:sp>
    </p:spTree>
    <p:extLst>
      <p:ext uri="{BB962C8B-B14F-4D97-AF65-F5344CB8AC3E}">
        <p14:creationId xmlns:p14="http://schemas.microsoft.com/office/powerpoint/2010/main" val="8189650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&lt;figure&gt; </a:t>
            </a:r>
            <a:r>
              <a:rPr lang="en-US" dirty="0" smtClean="0"/>
              <a:t>element should </a:t>
            </a:r>
            <a:r>
              <a:rPr lang="en-US" b="1" dirty="0" smtClean="0"/>
              <a:t>not</a:t>
            </a:r>
            <a:r>
              <a:rPr lang="en-US" dirty="0" smtClean="0"/>
              <a:t> be used to wrap every image. </a:t>
            </a:r>
          </a:p>
          <a:p>
            <a:endParaRPr lang="en-US" dirty="0" smtClean="0"/>
          </a:p>
          <a:p>
            <a:r>
              <a:rPr lang="en-US" dirty="0" smtClean="0"/>
              <a:t>For instance, it makes no sense to wrap the site logo or non-essential images such as banner ads and graphical embellishments within &lt;figure&gt; elements. </a:t>
            </a:r>
          </a:p>
          <a:p>
            <a:endParaRPr lang="en-US" dirty="0" smtClean="0"/>
          </a:p>
          <a:p>
            <a:r>
              <a:rPr lang="en-US" dirty="0" smtClean="0"/>
              <a:t>Instead, only use the &lt;figure&gt; element for circumstances where the image (or other content) has a caption and where the figure is essential to the content but its position on the page is relatively unimportant.</a:t>
            </a:r>
            <a:endParaRPr lang="en-US" dirty="0"/>
          </a:p>
        </p:txBody>
      </p:sp>
    </p:spTree>
    <p:extLst>
      <p:ext uri="{BB962C8B-B14F-4D97-AF65-F5344CB8AC3E}">
        <p14:creationId xmlns:p14="http://schemas.microsoft.com/office/powerpoint/2010/main" val="11222462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graphicFrame>
        <p:nvGraphicFramePr>
          <p:cNvPr id="92162" name="Object 2"/>
          <p:cNvGraphicFramePr>
            <a:graphicFrameLocks noChangeAspect="1"/>
          </p:cNvGraphicFramePr>
          <p:nvPr>
            <p:extLst>
              <p:ext uri="{D42A27DB-BD31-4B8C-83A1-F6EECF244321}">
                <p14:modId xmlns:p14="http://schemas.microsoft.com/office/powerpoint/2010/main" val="214042527"/>
              </p:ext>
            </p:extLst>
          </p:nvPr>
        </p:nvGraphicFramePr>
        <p:xfrm>
          <a:off x="2643981" y="2033588"/>
          <a:ext cx="6904038" cy="4824412"/>
        </p:xfrm>
        <a:graphic>
          <a:graphicData uri="http://schemas.openxmlformats.org/presentationml/2006/ole">
            <mc:AlternateContent xmlns:mc="http://schemas.openxmlformats.org/markup-compatibility/2006">
              <mc:Choice xmlns:v="urn:schemas-microsoft-com:vml" Requires="v">
                <p:oleObj spid="_x0000_s25617" name="Visio" r:id="rId3" imgW="6904328" imgH="4824649" progId="Visio.Drawing.11">
                  <p:embed/>
                </p:oleObj>
              </mc:Choice>
              <mc:Fallback>
                <p:oleObj name="Visio" r:id="rId3" imgW="6904328" imgH="482464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981" y="2033588"/>
                        <a:ext cx="6904038"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919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21105"/>
            <a:ext cx="10972800" cy="990600"/>
          </a:xfrm>
        </p:spPr>
        <p:txBody>
          <a:bodyPr/>
          <a:lstStyle/>
          <a:p>
            <a:r>
              <a:rPr lang="en-US" dirty="0" smtClean="0"/>
              <a:t>DNS Example (Cont.)</a:t>
            </a:r>
            <a:endParaRPr lang="en-US" dirty="0"/>
          </a:p>
        </p:txBody>
      </p:sp>
      <p:sp>
        <p:nvSpPr>
          <p:cNvPr id="3" name="Content Placeholder 2"/>
          <p:cNvSpPr>
            <a:spLocks noGrp="1"/>
          </p:cNvSpPr>
          <p:nvPr>
            <p:ph idx="1"/>
          </p:nvPr>
        </p:nvSpPr>
        <p:spPr>
          <a:xfrm>
            <a:off x="609599" y="1411705"/>
            <a:ext cx="11149264" cy="5277853"/>
          </a:xfrm>
        </p:spPr>
        <p:txBody>
          <a:bodyPr>
            <a:normAutofit fontScale="92500" lnSpcReduction="10000"/>
          </a:bodyPr>
          <a:lstStyle/>
          <a:p>
            <a:r>
              <a:rPr lang="en-US" sz="1900" dirty="0"/>
              <a:t>DNS is implemented as a distributed, hierarchical database. There are three classes of DNS servers:</a:t>
            </a:r>
          </a:p>
          <a:p>
            <a:pPr lvl="1"/>
            <a:r>
              <a:rPr lang="en-US" sz="1900" b="1" dirty="0">
                <a:solidFill>
                  <a:schemeClr val="tx2"/>
                </a:solidFill>
              </a:rPr>
              <a:t>Root servers </a:t>
            </a:r>
            <a:r>
              <a:rPr lang="en-US" sz="1900" dirty="0"/>
              <a:t>- There are 13 root name servers worldwide. These servers maintain the IP address of all of the top-level domain servers. </a:t>
            </a:r>
            <a:endParaRPr lang="en-US" sz="1900" dirty="0" smtClean="0"/>
          </a:p>
          <a:p>
            <a:pPr lvl="1"/>
            <a:r>
              <a:rPr lang="en-US" sz="1900" b="1" dirty="0" smtClean="0">
                <a:solidFill>
                  <a:schemeClr val="tx2"/>
                </a:solidFill>
              </a:rPr>
              <a:t>Top-level </a:t>
            </a:r>
            <a:r>
              <a:rPr lang="en-US" sz="1900" b="1" dirty="0">
                <a:solidFill>
                  <a:schemeClr val="tx2"/>
                </a:solidFill>
              </a:rPr>
              <a:t>domain servers </a:t>
            </a:r>
            <a:r>
              <a:rPr lang="en-US" sz="1900" dirty="0"/>
              <a:t>- </a:t>
            </a:r>
            <a:r>
              <a:rPr lang="en-US" sz="1900" dirty="0" smtClean="0"/>
              <a:t>TLD </a:t>
            </a:r>
            <a:r>
              <a:rPr lang="en-US" sz="1900" dirty="0"/>
              <a:t>servers are each responsible for a particular domain (e.g., com, </a:t>
            </a:r>
            <a:r>
              <a:rPr lang="en-US" sz="1900" dirty="0" err="1"/>
              <a:t>edu</a:t>
            </a:r>
            <a:r>
              <a:rPr lang="en-US" sz="1900" dirty="0"/>
              <a:t>). </a:t>
            </a:r>
            <a:endParaRPr lang="en-US" sz="1900" dirty="0" smtClean="0"/>
          </a:p>
          <a:p>
            <a:pPr lvl="1"/>
            <a:r>
              <a:rPr lang="en-US" sz="1900" b="1" dirty="0" smtClean="0">
                <a:solidFill>
                  <a:schemeClr val="tx2"/>
                </a:solidFill>
              </a:rPr>
              <a:t>Authoritative </a:t>
            </a:r>
            <a:r>
              <a:rPr lang="en-US" sz="1900" b="1" dirty="0">
                <a:solidFill>
                  <a:schemeClr val="tx2"/>
                </a:solidFill>
              </a:rPr>
              <a:t>servers </a:t>
            </a:r>
            <a:r>
              <a:rPr lang="en-US" sz="1900" dirty="0"/>
              <a:t>- Each organization (e.g., </a:t>
            </a:r>
            <a:r>
              <a:rPr lang="en-US" sz="1900" dirty="0" smtClean="0"/>
              <a:t>CMC </a:t>
            </a:r>
            <a:r>
              <a:rPr lang="en-US" sz="1900" dirty="0"/>
              <a:t>or Amazon) maintains the DNS server that can provide authoritative mappings from hostname to IP.</a:t>
            </a:r>
          </a:p>
          <a:p>
            <a:endParaRPr lang="en-US" dirty="0" smtClean="0"/>
          </a:p>
          <a:p>
            <a:r>
              <a:rPr lang="en-US" b="1" dirty="0"/>
              <a:t>How does DNS address the complexities of distributed computing?</a:t>
            </a:r>
            <a:endParaRPr lang="en-US" dirty="0"/>
          </a:p>
          <a:p>
            <a:pPr lvl="1"/>
            <a:r>
              <a:rPr lang="en-US" b="1" dirty="0">
                <a:solidFill>
                  <a:schemeClr val="tx2"/>
                </a:solidFill>
              </a:rPr>
              <a:t>Heterogeneity</a:t>
            </a:r>
            <a:r>
              <a:rPr lang="en-US" dirty="0">
                <a:solidFill>
                  <a:schemeClr val="tx2"/>
                </a:solidFill>
              </a:rPr>
              <a:t> </a:t>
            </a:r>
            <a:r>
              <a:rPr lang="en-US" dirty="0"/>
              <a:t>- </a:t>
            </a:r>
            <a:r>
              <a:rPr lang="is-IS" dirty="0" smtClean="0"/>
              <a:t>standard protocals are used</a:t>
            </a:r>
          </a:p>
          <a:p>
            <a:pPr lvl="1"/>
            <a:r>
              <a:rPr lang="en-US" b="1" dirty="0" smtClean="0">
                <a:solidFill>
                  <a:schemeClr val="tx2"/>
                </a:solidFill>
              </a:rPr>
              <a:t>Openness</a:t>
            </a:r>
            <a:r>
              <a:rPr lang="en-US" dirty="0" smtClean="0"/>
              <a:t> – Standards in place</a:t>
            </a:r>
            <a:endParaRPr lang="en-US" dirty="0"/>
          </a:p>
          <a:p>
            <a:pPr lvl="1"/>
            <a:r>
              <a:rPr lang="en-US" b="1" dirty="0">
                <a:solidFill>
                  <a:schemeClr val="tx2"/>
                </a:solidFill>
              </a:rPr>
              <a:t>Security</a:t>
            </a:r>
            <a:r>
              <a:rPr lang="en-US" dirty="0"/>
              <a:t> - There are some </a:t>
            </a:r>
            <a:r>
              <a:rPr lang="en-US" dirty="0" smtClean="0"/>
              <a:t>vulnerabilities </a:t>
            </a:r>
            <a:r>
              <a:rPr lang="en-US" dirty="0"/>
              <a:t>but also ways to ensure a reasonable level of security.</a:t>
            </a:r>
          </a:p>
          <a:p>
            <a:pPr lvl="1"/>
            <a:r>
              <a:rPr lang="en-US" b="1" dirty="0">
                <a:solidFill>
                  <a:schemeClr val="tx2"/>
                </a:solidFill>
              </a:rPr>
              <a:t>Scalability</a:t>
            </a:r>
            <a:r>
              <a:rPr lang="en-US" dirty="0">
                <a:solidFill>
                  <a:schemeClr val="tx2"/>
                </a:solidFill>
              </a:rPr>
              <a:t> </a:t>
            </a:r>
            <a:r>
              <a:rPr lang="en-US" dirty="0"/>
              <a:t>- The hierarchical nature of DNS makes it very scalable. </a:t>
            </a:r>
            <a:endParaRPr lang="en-US" dirty="0" smtClean="0"/>
          </a:p>
          <a:p>
            <a:pPr lvl="1"/>
            <a:r>
              <a:rPr lang="en-US" b="1" dirty="0" smtClean="0">
                <a:solidFill>
                  <a:schemeClr val="tx2"/>
                </a:solidFill>
              </a:rPr>
              <a:t>Failure </a:t>
            </a:r>
            <a:r>
              <a:rPr lang="en-US" b="1" dirty="0">
                <a:solidFill>
                  <a:schemeClr val="tx2"/>
                </a:solidFill>
              </a:rPr>
              <a:t>Handling </a:t>
            </a:r>
            <a:r>
              <a:rPr lang="en-US" dirty="0"/>
              <a:t>- The failure of one DNS server does not impact the ability of others to continue to do resolution.</a:t>
            </a:r>
          </a:p>
          <a:p>
            <a:pPr lvl="1"/>
            <a:r>
              <a:rPr lang="en-US" b="1" dirty="0">
                <a:solidFill>
                  <a:schemeClr val="tx2"/>
                </a:solidFill>
              </a:rPr>
              <a:t>Concurrency</a:t>
            </a:r>
            <a:r>
              <a:rPr lang="en-US" dirty="0"/>
              <a:t> - Many requests can happen simultaneously and data is distributed over a large number of hosts.</a:t>
            </a:r>
          </a:p>
          <a:p>
            <a:pPr lvl="1"/>
            <a:r>
              <a:rPr lang="en-US" b="1" dirty="0" smtClean="0">
                <a:solidFill>
                  <a:schemeClr val="tx2"/>
                </a:solidFill>
              </a:rPr>
              <a:t>Transparency</a:t>
            </a:r>
            <a:r>
              <a:rPr lang="en-US" dirty="0" smtClean="0"/>
              <a:t> </a:t>
            </a:r>
            <a:r>
              <a:rPr lang="en-US" dirty="0"/>
              <a:t>- the user (and end host) need not know about root or TLD servers</a:t>
            </a:r>
            <a:r>
              <a:rPr lang="en-US" dirty="0" smtClean="0"/>
              <a:t>.</a:t>
            </a:r>
            <a:endParaRPr lang="en-US" dirty="0"/>
          </a:p>
        </p:txBody>
      </p:sp>
    </p:spTree>
    <p:extLst>
      <p:ext uri="{BB962C8B-B14F-4D97-AF65-F5344CB8AC3E}">
        <p14:creationId xmlns:p14="http://schemas.microsoft.com/office/powerpoint/2010/main" val="17845350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Cascading Style Sheets</a:t>
            </a:r>
            <a:endParaRPr lang="en-US" dirty="0"/>
          </a:p>
        </p:txBody>
      </p:sp>
      <p:sp>
        <p:nvSpPr>
          <p:cNvPr id="5" name="Content Placeholder 4"/>
          <p:cNvSpPr>
            <a:spLocks noGrp="1"/>
          </p:cNvSpPr>
          <p:nvPr>
            <p:ph type="subTitle" idx="1"/>
          </p:nvPr>
        </p:nvSpPr>
        <p:spPr/>
        <p:txBody>
          <a:bodyPr/>
          <a:lstStyle/>
          <a:p>
            <a:r>
              <a:rPr lang="en-US" dirty="0" smtClean="0"/>
              <a:t>What is CSS?</a:t>
            </a:r>
          </a:p>
          <a:p>
            <a:endParaRPr lang="en-US" dirty="0"/>
          </a:p>
        </p:txBody>
      </p:sp>
    </p:spTree>
    <p:extLst>
      <p:ext uri="{BB962C8B-B14F-4D97-AF65-F5344CB8AC3E}">
        <p14:creationId xmlns:p14="http://schemas.microsoft.com/office/powerpoint/2010/main" val="1265535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CSS?</a:t>
            </a:r>
            <a:endParaRPr lang="en-US" dirty="0"/>
          </a:p>
        </p:txBody>
      </p:sp>
      <p:sp>
        <p:nvSpPr>
          <p:cNvPr id="4" name="Content Placeholder 3"/>
          <p:cNvSpPr>
            <a:spLocks noGrp="1"/>
          </p:cNvSpPr>
          <p:nvPr>
            <p:ph idx="1"/>
          </p:nvPr>
        </p:nvSpPr>
        <p:spPr/>
        <p:txBody>
          <a:bodyPr>
            <a:normAutofit fontScale="92500"/>
          </a:bodyPr>
          <a:lstStyle/>
          <a:p>
            <a:r>
              <a:rPr lang="en-US" dirty="0" smtClean="0">
                <a:solidFill>
                  <a:schemeClr val="accent2"/>
                </a:solidFill>
              </a:rPr>
              <a:t>CSS </a:t>
            </a:r>
            <a:r>
              <a:rPr lang="en-US" dirty="0" smtClean="0"/>
              <a:t>is a W3C standard for describing the presentation (or appearance) of HTML elements. </a:t>
            </a:r>
          </a:p>
          <a:p>
            <a:endParaRPr lang="en-US" dirty="0" smtClean="0"/>
          </a:p>
          <a:p>
            <a:r>
              <a:rPr lang="en-US" dirty="0" smtClean="0"/>
              <a:t>CSS </a:t>
            </a:r>
            <a:r>
              <a:rPr lang="en-US" dirty="0"/>
              <a:t>can be added directly to any HTML element (via the style attribute), within the </a:t>
            </a:r>
            <a:r>
              <a:rPr lang="en-US" b="1" dirty="0"/>
              <a:t>&lt;head&gt; </a:t>
            </a:r>
            <a:r>
              <a:rPr lang="en-US" dirty="0"/>
              <a:t>element, or, most commonly, in a separate text file that contains only CSS.</a:t>
            </a:r>
          </a:p>
          <a:p>
            <a:endParaRPr lang="en-US" dirty="0" smtClean="0"/>
          </a:p>
          <a:p>
            <a:r>
              <a:rPr lang="en-US" dirty="0" smtClean="0"/>
              <a:t>With CSS, we can assign </a:t>
            </a:r>
          </a:p>
          <a:p>
            <a:pPr lvl="1"/>
            <a:r>
              <a:rPr lang="en-US" dirty="0" smtClean="0"/>
              <a:t>font properties, </a:t>
            </a:r>
          </a:p>
          <a:p>
            <a:pPr lvl="1"/>
            <a:r>
              <a:rPr lang="en-US" dirty="0" smtClean="0"/>
              <a:t>colors, </a:t>
            </a:r>
          </a:p>
          <a:p>
            <a:pPr lvl="1"/>
            <a:r>
              <a:rPr lang="en-US" dirty="0" smtClean="0"/>
              <a:t>sizes, </a:t>
            </a:r>
          </a:p>
          <a:p>
            <a:pPr lvl="1"/>
            <a:r>
              <a:rPr lang="en-US" dirty="0" smtClean="0"/>
              <a:t>borders, </a:t>
            </a:r>
          </a:p>
          <a:p>
            <a:pPr lvl="1"/>
            <a:r>
              <a:rPr lang="en-US" dirty="0" smtClean="0"/>
              <a:t>background images, </a:t>
            </a:r>
          </a:p>
          <a:p>
            <a:pPr lvl="1"/>
            <a:r>
              <a:rPr lang="en-US" dirty="0" smtClean="0"/>
              <a:t>even the position of elements.</a:t>
            </a:r>
          </a:p>
          <a:p>
            <a:endParaRPr lang="en-US" dirty="0" smtClean="0"/>
          </a:p>
        </p:txBody>
      </p:sp>
    </p:spTree>
    <p:extLst>
      <p:ext uri="{BB962C8B-B14F-4D97-AF65-F5344CB8AC3E}">
        <p14:creationId xmlns:p14="http://schemas.microsoft.com/office/powerpoint/2010/main" val="9764354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Benefits of CSS</a:t>
            </a:r>
            <a:endParaRPr lang="en-US" dirty="0"/>
          </a:p>
        </p:txBody>
      </p:sp>
      <p:sp>
        <p:nvSpPr>
          <p:cNvPr id="3" name="Content Placeholder 2"/>
          <p:cNvSpPr>
            <a:spLocks noGrp="1"/>
          </p:cNvSpPr>
          <p:nvPr>
            <p:ph idx="1"/>
          </p:nvPr>
        </p:nvSpPr>
        <p:spPr/>
        <p:txBody>
          <a:bodyPr/>
          <a:lstStyle/>
          <a:p>
            <a:r>
              <a:rPr lang="en-US" dirty="0" smtClean="0"/>
              <a:t>The degree of formatting control in CSS is significantly better than that provided in HTML. </a:t>
            </a:r>
          </a:p>
          <a:p>
            <a:endParaRPr lang="en-US" dirty="0" smtClean="0"/>
          </a:p>
          <a:p>
            <a:r>
              <a:rPr lang="en-US" dirty="0" smtClean="0"/>
              <a:t>Web sites become </a:t>
            </a:r>
            <a:r>
              <a:rPr lang="en-US" dirty="0" smtClean="0">
                <a:solidFill>
                  <a:schemeClr val="accent2"/>
                </a:solidFill>
              </a:rPr>
              <a:t>significantly more maintainable </a:t>
            </a:r>
            <a:r>
              <a:rPr lang="en-US" dirty="0" smtClean="0"/>
              <a:t>because all formatting can be centralized into one, or a small handful, of CSS files.</a:t>
            </a:r>
          </a:p>
          <a:p>
            <a:endParaRPr lang="en-US" dirty="0" smtClean="0"/>
          </a:p>
          <a:p>
            <a:r>
              <a:rPr lang="en-US" dirty="0" smtClean="0"/>
              <a:t>CSS-driven sites are more accessible, because </a:t>
            </a:r>
            <a:r>
              <a:rPr lang="is-IS" dirty="0" smtClean="0"/>
              <a:t>…</a:t>
            </a:r>
            <a:endParaRPr lang="en-US" dirty="0" smtClean="0"/>
          </a:p>
          <a:p>
            <a:pPr lvl="1"/>
            <a:r>
              <a:rPr lang="en-US" dirty="0" smtClean="0"/>
              <a:t>A site built using a centralized set of CSS files for all presentation will also be quicker to download because each individual HTML file will contain less markup.</a:t>
            </a:r>
          </a:p>
        </p:txBody>
      </p:sp>
    </p:spTree>
    <p:extLst>
      <p:ext uri="{BB962C8B-B14F-4D97-AF65-F5344CB8AC3E}">
        <p14:creationId xmlns:p14="http://schemas.microsoft.com/office/powerpoint/2010/main" val="20273555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Syntax</a:t>
            </a:r>
            <a:endParaRPr lang="en-US" dirty="0"/>
          </a:p>
        </p:txBody>
      </p:sp>
      <p:sp>
        <p:nvSpPr>
          <p:cNvPr id="3" name="Content Placeholder 2"/>
          <p:cNvSpPr>
            <a:spLocks noGrp="1"/>
          </p:cNvSpPr>
          <p:nvPr>
            <p:ph idx="1"/>
          </p:nvPr>
        </p:nvSpPr>
        <p:spPr/>
        <p:txBody>
          <a:bodyPr>
            <a:normAutofit/>
          </a:bodyPr>
          <a:lstStyle/>
          <a:p>
            <a:r>
              <a:rPr lang="en-US" sz="2200" dirty="0" smtClean="0"/>
              <a:t>A CSS document consists of one or more </a:t>
            </a:r>
            <a:r>
              <a:rPr lang="en-US" sz="2200" b="1" dirty="0" smtClean="0">
                <a:solidFill>
                  <a:schemeClr val="accent2"/>
                </a:solidFill>
              </a:rPr>
              <a:t>style rules</a:t>
            </a:r>
            <a:r>
              <a:rPr lang="en-US" sz="2200" dirty="0" smtClean="0"/>
              <a:t>.</a:t>
            </a:r>
          </a:p>
          <a:p>
            <a:r>
              <a:rPr lang="en-US" sz="2200" dirty="0" smtClean="0"/>
              <a:t>A rule consists of a </a:t>
            </a:r>
            <a:r>
              <a:rPr lang="en-US" sz="2200" b="1" dirty="0" smtClean="0">
                <a:solidFill>
                  <a:schemeClr val="accent2"/>
                </a:solidFill>
              </a:rPr>
              <a:t>selector</a:t>
            </a:r>
            <a:r>
              <a:rPr lang="en-US" sz="2200" dirty="0" smtClean="0"/>
              <a:t> that identifies the HTML element or elements that will be affected, followed by a series of </a:t>
            </a:r>
            <a:r>
              <a:rPr lang="en-US" sz="2200" b="1" dirty="0" smtClean="0">
                <a:solidFill>
                  <a:schemeClr val="accent2"/>
                </a:solidFill>
              </a:rPr>
              <a:t>property</a:t>
            </a:r>
            <a:r>
              <a:rPr lang="en-US" sz="2200" dirty="0" smtClean="0">
                <a:solidFill>
                  <a:schemeClr val="accent2"/>
                </a:solidFill>
              </a:rPr>
              <a:t> </a:t>
            </a:r>
            <a:r>
              <a:rPr lang="en-US" sz="2200" dirty="0" smtClean="0"/>
              <a:t>and </a:t>
            </a:r>
            <a:r>
              <a:rPr lang="en-US" sz="2200" b="1" dirty="0" smtClean="0">
                <a:solidFill>
                  <a:schemeClr val="accent2"/>
                </a:solidFill>
              </a:rPr>
              <a:t>value</a:t>
            </a:r>
            <a:r>
              <a:rPr lang="en-US" sz="2200" dirty="0" smtClean="0"/>
              <a:t> pairs (each pair is also called a </a:t>
            </a:r>
            <a:r>
              <a:rPr lang="en-US" sz="2200" b="1" dirty="0" smtClean="0">
                <a:solidFill>
                  <a:schemeClr val="accent2"/>
                </a:solidFill>
              </a:rPr>
              <a:t>declaration</a:t>
            </a:r>
            <a:r>
              <a:rPr lang="en-US" sz="2200" dirty="0" smtClean="0"/>
              <a:t>).</a:t>
            </a:r>
            <a:endParaRPr lang="en-US" sz="2200" dirty="0"/>
          </a:p>
        </p:txBody>
      </p:sp>
      <p:graphicFrame>
        <p:nvGraphicFramePr>
          <p:cNvPr id="5" name="Object 4"/>
          <p:cNvGraphicFramePr>
            <a:graphicFrameLocks noChangeAspect="1"/>
          </p:cNvGraphicFramePr>
          <p:nvPr>
            <p:extLst/>
          </p:nvPr>
        </p:nvGraphicFramePr>
        <p:xfrm>
          <a:off x="6314914" y="2898183"/>
          <a:ext cx="5700120" cy="3959817"/>
        </p:xfrm>
        <a:graphic>
          <a:graphicData uri="http://schemas.openxmlformats.org/presentationml/2006/ole">
            <mc:AlternateContent xmlns:mc="http://schemas.openxmlformats.org/markup-compatibility/2006">
              <mc:Choice xmlns:v="urn:schemas-microsoft-com:vml" Requires="v">
                <p:oleObj spid="_x0000_s26629" name="Visio" r:id="rId3" imgW="4664115" imgH="3239851" progId="Visio.Drawing.11">
                  <p:embed/>
                </p:oleObj>
              </mc:Choice>
              <mc:Fallback>
                <p:oleObj name="Visio" r:id="rId3" imgW="4664115" imgH="323985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914" y="2898183"/>
                        <a:ext cx="5700120" cy="3959817"/>
                      </a:xfrm>
                      <a:prstGeom prst="rect">
                        <a:avLst/>
                      </a:prstGeom>
                      <a:noFill/>
                      <a:extLst/>
                    </p:spPr>
                  </p:pic>
                </p:oleObj>
              </mc:Fallback>
            </mc:AlternateContent>
          </a:graphicData>
        </a:graphic>
      </p:graphicFrame>
      <p:sp>
        <p:nvSpPr>
          <p:cNvPr id="8" name="Rectangle 7"/>
          <p:cNvSpPr/>
          <p:nvPr/>
        </p:nvSpPr>
        <p:spPr>
          <a:xfrm>
            <a:off x="414257" y="3715434"/>
            <a:ext cx="5056645" cy="646331"/>
          </a:xfrm>
          <a:prstGeom prst="rect">
            <a:avLst/>
          </a:prstGeom>
        </p:spPr>
        <p:txBody>
          <a:bodyPr wrap="square">
            <a:spAutoFit/>
          </a:bodyPr>
          <a:lstStyle/>
          <a:p>
            <a:r>
              <a:rPr lang="en-US" dirty="0" smtClean="0">
                <a:solidFill>
                  <a:schemeClr val="tx2"/>
                </a:solidFill>
              </a:rPr>
              <a:t>A declaration block can be together on a single line, or spread across multiple lines. </a:t>
            </a:r>
          </a:p>
        </p:txBody>
      </p:sp>
      <p:sp>
        <p:nvSpPr>
          <p:cNvPr id="9" name="Rectangle 8"/>
          <p:cNvSpPr/>
          <p:nvPr/>
        </p:nvSpPr>
        <p:spPr>
          <a:xfrm>
            <a:off x="414257" y="4736418"/>
            <a:ext cx="5056645" cy="923330"/>
          </a:xfrm>
          <a:prstGeom prst="rect">
            <a:avLst/>
          </a:prstGeom>
        </p:spPr>
        <p:txBody>
          <a:bodyPr wrap="square">
            <a:spAutoFit/>
          </a:bodyPr>
          <a:lstStyle/>
          <a:p>
            <a:r>
              <a:rPr lang="en-US" dirty="0" smtClean="0">
                <a:solidFill>
                  <a:schemeClr val="tx2"/>
                </a:solidFill>
              </a:rPr>
              <a:t>The selector identifies which element or elements in the HTML document will be affected by the declarations in the rule. </a:t>
            </a:r>
          </a:p>
        </p:txBody>
      </p:sp>
    </p:spTree>
    <p:extLst>
      <p:ext uri="{BB962C8B-B14F-4D97-AF65-F5344CB8AC3E}">
        <p14:creationId xmlns:p14="http://schemas.microsoft.com/office/powerpoint/2010/main" val="17888326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5257801" y="2665708"/>
          <a:ext cx="5596010" cy="3887493"/>
        </p:xfrm>
        <a:graphic>
          <a:graphicData uri="http://schemas.openxmlformats.org/presentationml/2006/ole">
            <mc:AlternateContent xmlns:mc="http://schemas.openxmlformats.org/markup-compatibility/2006">
              <mc:Choice xmlns:v="urn:schemas-microsoft-com:vml" Requires="v">
                <p:oleObj spid="_x0000_s27653" name="Visio" r:id="rId3" imgW="4664115" imgH="3239851" progId="Visio.Drawing.11">
                  <p:embed/>
                </p:oleObj>
              </mc:Choice>
              <mc:Fallback>
                <p:oleObj name="Visio" r:id="rId3" imgW="4664115" imgH="323985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1" y="2665708"/>
                        <a:ext cx="5596010" cy="3887493"/>
                      </a:xfrm>
                      <a:prstGeom prst="rect">
                        <a:avLst/>
                      </a:prstGeom>
                      <a:noFill/>
                      <a:extLst/>
                    </p:spPr>
                  </p:pic>
                </p:oleObj>
              </mc:Fallback>
            </mc:AlternateContent>
          </a:graphicData>
        </a:graphic>
      </p:graphicFrame>
      <p:sp>
        <p:nvSpPr>
          <p:cNvPr id="2" name="Title 1"/>
          <p:cNvSpPr>
            <a:spLocks noGrp="1"/>
          </p:cNvSpPr>
          <p:nvPr>
            <p:ph type="title"/>
          </p:nvPr>
        </p:nvSpPr>
        <p:spPr/>
        <p:txBody>
          <a:bodyPr/>
          <a:lstStyle/>
          <a:p>
            <a:r>
              <a:rPr lang="en-US" dirty="0" smtClean="0"/>
              <a:t>Declaration Blocks</a:t>
            </a:r>
            <a:endParaRPr lang="en-US" dirty="0"/>
          </a:p>
        </p:txBody>
      </p:sp>
      <p:sp>
        <p:nvSpPr>
          <p:cNvPr id="3" name="Content Placeholder 2"/>
          <p:cNvSpPr>
            <a:spLocks noGrp="1"/>
          </p:cNvSpPr>
          <p:nvPr>
            <p:ph idx="1"/>
          </p:nvPr>
        </p:nvSpPr>
        <p:spPr/>
        <p:txBody>
          <a:bodyPr>
            <a:normAutofit/>
          </a:bodyPr>
          <a:lstStyle/>
          <a:p>
            <a:r>
              <a:rPr lang="en-US" dirty="0" smtClean="0"/>
              <a:t>The series of declarations is also called the </a:t>
            </a:r>
            <a:r>
              <a:rPr lang="en-US" b="1" dirty="0" smtClean="0">
                <a:solidFill>
                  <a:schemeClr val="accent2"/>
                </a:solidFill>
              </a:rPr>
              <a:t>declaration block</a:t>
            </a:r>
            <a:r>
              <a:rPr lang="en-US" dirty="0" smtClean="0"/>
              <a:t>. </a:t>
            </a:r>
          </a:p>
          <a:p>
            <a:r>
              <a:rPr lang="en-US" dirty="0" smtClean="0"/>
              <a:t>A declaration block can be together on a single line, or spread across multiple lines. </a:t>
            </a:r>
          </a:p>
        </p:txBody>
      </p:sp>
      <p:sp>
        <p:nvSpPr>
          <p:cNvPr id="6" name="TextBox 5"/>
          <p:cNvSpPr txBox="1"/>
          <p:nvPr/>
        </p:nvSpPr>
        <p:spPr>
          <a:xfrm>
            <a:off x="609600" y="3313114"/>
            <a:ext cx="3754464" cy="2123658"/>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browser ignores white space </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smtClean="0"/>
              <a:t>Each </a:t>
            </a:r>
            <a:r>
              <a:rPr lang="en-US" sz="2200" dirty="0"/>
              <a:t>declaration is terminated with a semicolon. </a:t>
            </a:r>
            <a:endParaRPr lang="en-US" dirty="0"/>
          </a:p>
        </p:txBody>
      </p:sp>
    </p:spTree>
    <p:extLst>
      <p:ext uri="{BB962C8B-B14F-4D97-AF65-F5344CB8AC3E}">
        <p14:creationId xmlns:p14="http://schemas.microsoft.com/office/powerpoint/2010/main" val="138467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lstStyle/>
          <a:p>
            <a:r>
              <a:rPr lang="en-US" dirty="0" smtClean="0"/>
              <a:t>Every CSS rule begins with a </a:t>
            </a:r>
            <a:r>
              <a:rPr lang="en-US" b="1" dirty="0" smtClean="0">
                <a:solidFill>
                  <a:schemeClr val="accent1"/>
                </a:solidFill>
              </a:rPr>
              <a:t>selector</a:t>
            </a:r>
            <a:r>
              <a:rPr lang="en-US" dirty="0" smtClean="0"/>
              <a:t>. </a:t>
            </a:r>
          </a:p>
          <a:p>
            <a:r>
              <a:rPr lang="en-US" dirty="0" smtClean="0"/>
              <a:t>The selector identifies which element or elements in the HTML document will be affected by the declarations in the rule. </a:t>
            </a:r>
          </a:p>
        </p:txBody>
      </p:sp>
      <p:graphicFrame>
        <p:nvGraphicFramePr>
          <p:cNvPr id="5" name="Object 4"/>
          <p:cNvGraphicFramePr>
            <a:graphicFrameLocks noChangeAspect="1"/>
          </p:cNvGraphicFramePr>
          <p:nvPr>
            <p:extLst/>
          </p:nvPr>
        </p:nvGraphicFramePr>
        <p:xfrm>
          <a:off x="6336225" y="2841354"/>
          <a:ext cx="5640628" cy="3918489"/>
        </p:xfrm>
        <a:graphic>
          <a:graphicData uri="http://schemas.openxmlformats.org/presentationml/2006/ole">
            <mc:AlternateContent xmlns:mc="http://schemas.openxmlformats.org/markup-compatibility/2006">
              <mc:Choice xmlns:v="urn:schemas-microsoft-com:vml" Requires="v">
                <p:oleObj spid="_x0000_s28677" name="Visio" r:id="rId3" imgW="4664115" imgH="3239851" progId="Visio.Drawing.11">
                  <p:embed/>
                </p:oleObj>
              </mc:Choice>
              <mc:Fallback>
                <p:oleObj name="Visio" r:id="rId3" imgW="4664115" imgH="323985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225" y="2841354"/>
                        <a:ext cx="5640628" cy="3918489"/>
                      </a:xfrm>
                      <a:prstGeom prst="rect">
                        <a:avLst/>
                      </a:prstGeom>
                      <a:noFill/>
                      <a:extLst/>
                    </p:spPr>
                  </p:pic>
                </p:oleObj>
              </mc:Fallback>
            </mc:AlternateContent>
          </a:graphicData>
        </a:graphic>
      </p:graphicFrame>
      <p:sp>
        <p:nvSpPr>
          <p:cNvPr id="6" name="TextBox 5"/>
          <p:cNvSpPr txBox="1"/>
          <p:nvPr/>
        </p:nvSpPr>
        <p:spPr>
          <a:xfrm>
            <a:off x="215147" y="2925102"/>
            <a:ext cx="3430293" cy="2462213"/>
          </a:xfrm>
          <a:prstGeom prst="rect">
            <a:avLst/>
          </a:prstGeom>
          <a:noFill/>
        </p:spPr>
        <p:txBody>
          <a:bodyPr wrap="square" rtlCol="0">
            <a:spAutoFit/>
          </a:bodyPr>
          <a:lstStyle/>
          <a:p>
            <a:r>
              <a:rPr lang="en-US" sz="2200" dirty="0"/>
              <a:t>Another way of thinking of selectors is that they are a pattern which is used by the browser to select the HTML elements that will receive the style. </a:t>
            </a:r>
          </a:p>
          <a:p>
            <a:endParaRPr lang="en-US" sz="2200" dirty="0"/>
          </a:p>
        </p:txBody>
      </p:sp>
    </p:spTree>
    <p:extLst>
      <p:ext uri="{BB962C8B-B14F-4D97-AF65-F5344CB8AC3E}">
        <p14:creationId xmlns:p14="http://schemas.microsoft.com/office/powerpoint/2010/main" val="149019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a:t>
            </a:r>
            <a:endParaRPr lang="en-US" dirty="0"/>
          </a:p>
        </p:txBody>
      </p:sp>
      <p:sp>
        <p:nvSpPr>
          <p:cNvPr id="3" name="Content Placeholder 2"/>
          <p:cNvSpPr>
            <a:spLocks noGrp="1"/>
          </p:cNvSpPr>
          <p:nvPr>
            <p:ph idx="1"/>
          </p:nvPr>
        </p:nvSpPr>
        <p:spPr/>
        <p:txBody>
          <a:bodyPr/>
          <a:lstStyle/>
          <a:p>
            <a:r>
              <a:rPr lang="en-US" dirty="0" smtClean="0"/>
              <a:t>Each individual CSS declaration must contain a </a:t>
            </a:r>
            <a:r>
              <a:rPr lang="en-US" b="1" dirty="0" smtClean="0">
                <a:solidFill>
                  <a:schemeClr val="accent1"/>
                </a:solidFill>
              </a:rPr>
              <a:t>property</a:t>
            </a:r>
            <a:r>
              <a:rPr lang="en-US" dirty="0" smtClean="0"/>
              <a:t>. </a:t>
            </a:r>
          </a:p>
          <a:p>
            <a:r>
              <a:rPr lang="en-US" dirty="0" smtClean="0"/>
              <a:t>These property names are predefined by the CSS standard. </a:t>
            </a:r>
          </a:p>
          <a:p>
            <a:r>
              <a:rPr lang="en-US" dirty="0" smtClean="0"/>
              <a:t>The CSS2.1 Recommendation </a:t>
            </a:r>
            <a:br>
              <a:rPr lang="en-US" dirty="0" smtClean="0"/>
            </a:br>
            <a:r>
              <a:rPr lang="en-US" dirty="0" smtClean="0"/>
              <a:t>defines over a hundred </a:t>
            </a:r>
            <a:br>
              <a:rPr lang="en-US" dirty="0" smtClean="0"/>
            </a:br>
            <a:r>
              <a:rPr lang="en-US" dirty="0" smtClean="0"/>
              <a:t>different property names.</a:t>
            </a:r>
            <a:endParaRPr lang="en-US" dirty="0"/>
          </a:p>
        </p:txBody>
      </p:sp>
      <p:graphicFrame>
        <p:nvGraphicFramePr>
          <p:cNvPr id="5" name="Object 4"/>
          <p:cNvGraphicFramePr>
            <a:graphicFrameLocks noChangeAspect="1"/>
          </p:cNvGraphicFramePr>
          <p:nvPr>
            <p:extLst/>
          </p:nvPr>
        </p:nvGraphicFramePr>
        <p:xfrm>
          <a:off x="6096000" y="2690712"/>
          <a:ext cx="5560016" cy="3862488"/>
        </p:xfrm>
        <a:graphic>
          <a:graphicData uri="http://schemas.openxmlformats.org/presentationml/2006/ole">
            <mc:AlternateContent xmlns:mc="http://schemas.openxmlformats.org/markup-compatibility/2006">
              <mc:Choice xmlns:v="urn:schemas-microsoft-com:vml" Requires="v">
                <p:oleObj spid="_x0000_s29701" name="Visio" r:id="rId3" imgW="4664115" imgH="3239851" progId="Visio.Drawing.11">
                  <p:embed/>
                </p:oleObj>
              </mc:Choice>
              <mc:Fallback>
                <p:oleObj name="Visio" r:id="rId3" imgW="4664115" imgH="323985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90712"/>
                        <a:ext cx="5560016" cy="3862488"/>
                      </a:xfrm>
                      <a:prstGeom prst="rect">
                        <a:avLst/>
                      </a:prstGeom>
                      <a:noFill/>
                      <a:extLst/>
                    </p:spPr>
                  </p:pic>
                </p:oleObj>
              </mc:Fallback>
            </mc:AlternateContent>
          </a:graphicData>
        </a:graphic>
      </p:graphicFrame>
    </p:spTree>
    <p:extLst>
      <p:ext uri="{BB962C8B-B14F-4D97-AF65-F5344CB8AC3E}">
        <p14:creationId xmlns:p14="http://schemas.microsoft.com/office/powerpoint/2010/main" val="17858137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sp>
        <p:nvSpPr>
          <p:cNvPr id="3" name="Content Placeholder 2"/>
          <p:cNvSpPr>
            <a:spLocks noGrp="1"/>
          </p:cNvSpPr>
          <p:nvPr>
            <p:ph idx="1"/>
          </p:nvPr>
        </p:nvSpPr>
        <p:spPr/>
        <p:txBody>
          <a:bodyPr/>
          <a:lstStyle/>
          <a:p>
            <a:r>
              <a:rPr lang="en-US" dirty="0" smtClean="0"/>
              <a:t>Each CSS declaration also contains a </a:t>
            </a:r>
            <a:r>
              <a:rPr lang="en-US" b="1" dirty="0" smtClean="0">
                <a:solidFill>
                  <a:schemeClr val="accent1"/>
                </a:solidFill>
              </a:rPr>
              <a:t>value</a:t>
            </a:r>
            <a:r>
              <a:rPr lang="en-US" dirty="0" smtClean="0"/>
              <a:t> for a property. </a:t>
            </a:r>
          </a:p>
          <a:p>
            <a:pPr>
              <a:buFont typeface="Arial" pitchFamily="34" charset="0"/>
              <a:buChar char="•"/>
            </a:pPr>
            <a:r>
              <a:rPr lang="en-US" dirty="0" smtClean="0"/>
              <a:t>The unit of any given value is dependent upon the property. </a:t>
            </a:r>
          </a:p>
          <a:p>
            <a:pPr>
              <a:buFont typeface="Arial" pitchFamily="34" charset="0"/>
              <a:buChar char="•"/>
            </a:pPr>
            <a:r>
              <a:rPr lang="en-US" dirty="0" smtClean="0"/>
              <a:t>Some property values are from a predefined list of keywords. </a:t>
            </a:r>
          </a:p>
          <a:p>
            <a:pPr>
              <a:buFont typeface="Arial" pitchFamily="34" charset="0"/>
              <a:buChar char="•"/>
            </a:pPr>
            <a:r>
              <a:rPr lang="en-US" dirty="0" smtClean="0"/>
              <a:t>Others are values such as length measurements, percentages, numbers without units, color values, and URLs.</a:t>
            </a:r>
          </a:p>
          <a:p>
            <a:endParaRPr lang="en-US" dirty="0"/>
          </a:p>
        </p:txBody>
      </p:sp>
    </p:spTree>
    <p:extLst>
      <p:ext uri="{BB962C8B-B14F-4D97-AF65-F5344CB8AC3E}">
        <p14:creationId xmlns:p14="http://schemas.microsoft.com/office/powerpoint/2010/main" val="9397751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8029"/>
            <a:ext cx="10972800" cy="990600"/>
          </a:xfrm>
        </p:spPr>
        <p:txBody>
          <a:bodyPr/>
          <a:lstStyle/>
          <a:p>
            <a:r>
              <a:rPr lang="en-CA" dirty="0" smtClean="0"/>
              <a:t>Properties</a:t>
            </a:r>
            <a:endParaRPr lang="en-CA" dirty="0"/>
          </a:p>
        </p:txBody>
      </p:sp>
      <p:graphicFrame>
        <p:nvGraphicFramePr>
          <p:cNvPr id="6" name="Content Placeholder 5"/>
          <p:cNvGraphicFramePr>
            <a:graphicFrameLocks noGrp="1"/>
          </p:cNvGraphicFramePr>
          <p:nvPr>
            <p:ph idx="1"/>
            <p:extLst/>
          </p:nvPr>
        </p:nvGraphicFramePr>
        <p:xfrm>
          <a:off x="609600" y="1358629"/>
          <a:ext cx="4672519" cy="5148580"/>
        </p:xfrm>
        <a:graphic>
          <a:graphicData uri="http://schemas.openxmlformats.org/drawingml/2006/table">
            <a:tbl>
              <a:tblPr firstRow="1" firstCol="1">
                <a:tableStyleId>{5C22544A-7EE6-4342-B048-85BDC9FD1C3A}</a:tableStyleId>
              </a:tblPr>
              <a:tblGrid>
                <a:gridCol w="1404026"/>
                <a:gridCol w="3268493"/>
              </a:tblGrid>
              <a:tr h="0">
                <a:tc>
                  <a:txBody>
                    <a:bodyPr/>
                    <a:lstStyle/>
                    <a:p>
                      <a:pPr>
                        <a:lnSpc>
                          <a:spcPts val="1600"/>
                        </a:lnSpc>
                        <a:spcAft>
                          <a:spcPts val="1400"/>
                        </a:spcAft>
                      </a:pPr>
                      <a:r>
                        <a:rPr lang="en-US" sz="1400" b="0" dirty="0" smtClean="0"/>
                        <a:t>Property </a:t>
                      </a:r>
                      <a:r>
                        <a:rPr lang="en-US" sz="1400" b="0" dirty="0"/>
                        <a:t>Type</a:t>
                      </a:r>
                      <a:endParaRPr lang="en-CA" sz="1400" b="0" dirty="0">
                        <a:solidFill>
                          <a:srgbClr val="1F497D"/>
                        </a:solidFill>
                        <a:latin typeface="Calibri"/>
                        <a:ea typeface="Times New Roman"/>
                        <a:cs typeface="Times New Roman"/>
                      </a:endParaRPr>
                    </a:p>
                  </a:txBody>
                  <a:tcPr marL="47326" marR="47326" marT="91440" marB="9144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47326" marR="47326" marT="91440" marB="91440"/>
                </a:tc>
              </a:tr>
              <a:tr h="686662">
                <a:tc>
                  <a:txBody>
                    <a:bodyPr/>
                    <a:lstStyle/>
                    <a:p>
                      <a:pPr>
                        <a:lnSpc>
                          <a:spcPts val="1600"/>
                        </a:lnSpc>
                        <a:spcBef>
                          <a:spcPts val="700"/>
                        </a:spcBef>
                        <a:spcAft>
                          <a:spcPts val="700"/>
                        </a:spcAft>
                      </a:pPr>
                      <a:r>
                        <a:rPr lang="en-US" sz="1200" dirty="0" smtClean="0"/>
                        <a:t>Fonts</a:t>
                      </a:r>
                      <a:endParaRPr lang="en-CA" sz="1200" dirty="0">
                        <a:latin typeface="Calibri"/>
                        <a:ea typeface="Calibri"/>
                        <a:cs typeface="Times New Roman"/>
                      </a:endParaRPr>
                    </a:p>
                  </a:txBody>
                  <a:tcPr marL="47326" marR="47326" marT="0" marB="0"/>
                </a:tc>
                <a:tc>
                  <a:txBody>
                    <a:bodyPr/>
                    <a:lstStyle/>
                    <a:p>
                      <a:pPr>
                        <a:lnSpc>
                          <a:spcPts val="1500"/>
                        </a:lnSpc>
                        <a:spcAft>
                          <a:spcPts val="0"/>
                        </a:spcAft>
                        <a:tabLst>
                          <a:tab pos="342900" algn="l"/>
                          <a:tab pos="685800" algn="l"/>
                          <a:tab pos="1028700" algn="l"/>
                          <a:tab pos="1371600" algn="l"/>
                          <a:tab pos="1714500" algn="l"/>
                        </a:tabLst>
                      </a:pPr>
                      <a:r>
                        <a:rPr lang="en-US" sz="1200" dirty="0" smtClean="0"/>
                        <a:t>font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font-family</a:t>
                      </a:r>
                      <a:endParaRPr lang="en-CA" sz="1200" dirty="0"/>
                    </a:p>
                    <a:p>
                      <a:pPr>
                        <a:lnSpc>
                          <a:spcPts val="1500"/>
                        </a:lnSpc>
                        <a:spcAft>
                          <a:spcPts val="0"/>
                        </a:spcAft>
                        <a:tabLst>
                          <a:tab pos="342900" algn="l"/>
                          <a:tab pos="685800" algn="l"/>
                          <a:tab pos="1028700" algn="l"/>
                          <a:tab pos="1371600" algn="l"/>
                          <a:tab pos="1714500" algn="l"/>
                        </a:tabLst>
                      </a:pPr>
                      <a:r>
                        <a:rPr lang="en-US" sz="1200" dirty="0"/>
                        <a:t>font-size</a:t>
                      </a:r>
                      <a:endParaRPr lang="en-CA" sz="1200" dirty="0"/>
                    </a:p>
                    <a:p>
                      <a:pPr>
                        <a:lnSpc>
                          <a:spcPts val="1500"/>
                        </a:lnSpc>
                        <a:spcAft>
                          <a:spcPts val="0"/>
                        </a:spcAft>
                        <a:tabLst>
                          <a:tab pos="342900" algn="l"/>
                          <a:tab pos="685800" algn="l"/>
                          <a:tab pos="1028700" algn="l"/>
                          <a:tab pos="1371600" algn="l"/>
                          <a:tab pos="1714500" algn="l"/>
                        </a:tabLst>
                      </a:pPr>
                      <a:r>
                        <a:rPr lang="en-US" sz="1200" dirty="0"/>
                        <a:t>font-style</a:t>
                      </a:r>
                      <a:endParaRPr lang="en-CA" sz="1200" dirty="0"/>
                    </a:p>
                    <a:p>
                      <a:pPr>
                        <a:lnSpc>
                          <a:spcPts val="1500"/>
                        </a:lnSpc>
                        <a:spcAft>
                          <a:spcPts val="0"/>
                        </a:spcAft>
                        <a:tabLst>
                          <a:tab pos="342900" algn="l"/>
                          <a:tab pos="685800" algn="l"/>
                          <a:tab pos="1028700" algn="l"/>
                          <a:tab pos="1371600" algn="l"/>
                          <a:tab pos="1714500" algn="l"/>
                        </a:tabLst>
                      </a:pPr>
                      <a:r>
                        <a:rPr lang="en-US" sz="1200" dirty="0"/>
                        <a:t>font-weight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@font-face</a:t>
                      </a:r>
                      <a:endParaRPr lang="en-CA" sz="1200" dirty="0">
                        <a:latin typeface="Consolas"/>
                        <a:ea typeface="Times New Roman"/>
                        <a:cs typeface="Times New Roman"/>
                      </a:endParaRPr>
                    </a:p>
                  </a:txBody>
                  <a:tcPr marL="47326" marR="47326" marT="0" marB="0"/>
                </a:tc>
              </a:tr>
              <a:tr h="572218">
                <a:tc>
                  <a:txBody>
                    <a:bodyPr/>
                    <a:lstStyle/>
                    <a:p>
                      <a:pPr>
                        <a:lnSpc>
                          <a:spcPts val="1600"/>
                        </a:lnSpc>
                        <a:spcBef>
                          <a:spcPts val="700"/>
                        </a:spcBef>
                        <a:spcAft>
                          <a:spcPts val="700"/>
                        </a:spcAft>
                      </a:pPr>
                      <a:r>
                        <a:rPr lang="en-US" sz="1200" dirty="0"/>
                        <a:t>Text</a:t>
                      </a:r>
                      <a:endParaRPr lang="en-CA" sz="1200" dirty="0">
                        <a:latin typeface="Calibri"/>
                        <a:ea typeface="Calibri"/>
                        <a:cs typeface="Times New Roman"/>
                      </a:endParaRPr>
                    </a:p>
                  </a:txBody>
                  <a:tcPr marL="47326" marR="47326" marT="0" marB="0"/>
                </a:tc>
                <a:tc>
                  <a:txBody>
                    <a:bodyPr/>
                    <a:lstStyle/>
                    <a:p>
                      <a:pPr>
                        <a:lnSpc>
                          <a:spcPts val="1500"/>
                        </a:lnSpc>
                        <a:spcAft>
                          <a:spcPts val="0"/>
                        </a:spcAft>
                        <a:tabLst>
                          <a:tab pos="342900" algn="l"/>
                          <a:tab pos="685800" algn="l"/>
                          <a:tab pos="1028700" algn="l"/>
                          <a:tab pos="1371600" algn="l"/>
                          <a:tab pos="1714500" algn="l"/>
                        </a:tabLst>
                      </a:pPr>
                      <a:r>
                        <a:rPr lang="en-US" sz="1200" dirty="0"/>
                        <a:t>letter-spacing</a:t>
                      </a:r>
                      <a:endParaRPr lang="en-CA" sz="1200" dirty="0"/>
                    </a:p>
                    <a:p>
                      <a:pPr>
                        <a:lnSpc>
                          <a:spcPts val="1500"/>
                        </a:lnSpc>
                        <a:spcAft>
                          <a:spcPts val="0"/>
                        </a:spcAft>
                        <a:tabLst>
                          <a:tab pos="342900" algn="l"/>
                          <a:tab pos="685800" algn="l"/>
                          <a:tab pos="1028700" algn="l"/>
                          <a:tab pos="1371600" algn="l"/>
                          <a:tab pos="1714500" algn="l"/>
                        </a:tabLst>
                      </a:pPr>
                      <a:r>
                        <a:rPr lang="en-US" sz="1200" dirty="0"/>
                        <a:t>line-height</a:t>
                      </a:r>
                      <a:endParaRPr lang="en-CA" sz="1200" dirty="0"/>
                    </a:p>
                    <a:p>
                      <a:pPr>
                        <a:lnSpc>
                          <a:spcPts val="1500"/>
                        </a:lnSpc>
                        <a:spcAft>
                          <a:spcPts val="0"/>
                        </a:spcAft>
                        <a:tabLst>
                          <a:tab pos="342900" algn="l"/>
                          <a:tab pos="685800" algn="l"/>
                          <a:tab pos="1028700" algn="l"/>
                          <a:tab pos="1371600" algn="l"/>
                          <a:tab pos="1714500" algn="l"/>
                        </a:tabLst>
                      </a:pPr>
                      <a:r>
                        <a:rPr lang="en-US" sz="1200" dirty="0"/>
                        <a:t>text-align</a:t>
                      </a:r>
                      <a:endParaRPr lang="en-CA" sz="1200" dirty="0"/>
                    </a:p>
                    <a:p>
                      <a:pPr>
                        <a:lnSpc>
                          <a:spcPts val="1500"/>
                        </a:lnSpc>
                        <a:spcAft>
                          <a:spcPts val="0"/>
                        </a:spcAft>
                        <a:tabLst>
                          <a:tab pos="342900" algn="l"/>
                          <a:tab pos="685800" algn="l"/>
                          <a:tab pos="1028700" algn="l"/>
                          <a:tab pos="1371600" algn="l"/>
                          <a:tab pos="1714500" algn="l"/>
                        </a:tabLst>
                      </a:pPr>
                      <a:r>
                        <a:rPr lang="en-US" sz="1200" dirty="0"/>
                        <a:t>text-decoration</a:t>
                      </a:r>
                      <a:endParaRPr lang="en-CA" sz="1200" dirty="0"/>
                    </a:p>
                    <a:p>
                      <a:pPr>
                        <a:lnSpc>
                          <a:spcPts val="1500"/>
                        </a:lnSpc>
                        <a:spcAft>
                          <a:spcPts val="0"/>
                        </a:spcAft>
                        <a:tabLst>
                          <a:tab pos="342900" algn="l"/>
                          <a:tab pos="685800" algn="l"/>
                          <a:tab pos="1028700" algn="l"/>
                          <a:tab pos="1371600" algn="l"/>
                          <a:tab pos="1714500" algn="l"/>
                        </a:tabLst>
                      </a:pPr>
                      <a:r>
                        <a:rPr lang="en-US" sz="1200" dirty="0"/>
                        <a:t>text-indent</a:t>
                      </a:r>
                      <a:endParaRPr lang="en-CA" sz="1200" dirty="0">
                        <a:latin typeface="Consolas"/>
                        <a:ea typeface="Times New Roman"/>
                        <a:cs typeface="Times New Roman"/>
                      </a:endParaRPr>
                    </a:p>
                  </a:txBody>
                  <a:tcPr marL="47326" marR="47326" marT="0" marB="0"/>
                </a:tc>
              </a:tr>
              <a:tr h="686662">
                <a:tc>
                  <a:txBody>
                    <a:bodyPr/>
                    <a:lstStyle/>
                    <a:p>
                      <a:pPr>
                        <a:lnSpc>
                          <a:spcPts val="1600"/>
                        </a:lnSpc>
                        <a:spcBef>
                          <a:spcPts val="700"/>
                        </a:spcBef>
                        <a:spcAft>
                          <a:spcPts val="700"/>
                        </a:spcAft>
                      </a:pPr>
                      <a:r>
                        <a:rPr lang="en-US" sz="1200"/>
                        <a:t>Color and background</a:t>
                      </a:r>
                      <a:endParaRPr lang="en-CA" sz="1200">
                        <a:latin typeface="Calibri"/>
                        <a:ea typeface="Calibri"/>
                        <a:cs typeface="Times New Roman"/>
                      </a:endParaRPr>
                    </a:p>
                  </a:txBody>
                  <a:tcPr marL="47326" marR="47326" marT="0" marB="0"/>
                </a:tc>
                <a:tc>
                  <a:txBody>
                    <a:bodyPr/>
                    <a:lstStyle/>
                    <a:p>
                      <a:pPr>
                        <a:lnSpc>
                          <a:spcPts val="1500"/>
                        </a:lnSpc>
                        <a:spcAft>
                          <a:spcPts val="0"/>
                        </a:spcAft>
                        <a:tabLst>
                          <a:tab pos="342900" algn="l"/>
                          <a:tab pos="685800" algn="l"/>
                          <a:tab pos="1028700" algn="l"/>
                          <a:tab pos="1371600" algn="l"/>
                          <a:tab pos="1714500" algn="l"/>
                        </a:tabLst>
                      </a:pPr>
                      <a:r>
                        <a:rPr lang="en-US" sz="1200" dirty="0"/>
                        <a:t>background</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background-color</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background-image</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background-repeat</a:t>
                      </a:r>
                      <a:endParaRPr lang="en-CA" sz="1200" dirty="0"/>
                    </a:p>
                    <a:p>
                      <a:pPr>
                        <a:lnSpc>
                          <a:spcPts val="1500"/>
                        </a:lnSpc>
                        <a:spcAft>
                          <a:spcPts val="0"/>
                        </a:spcAft>
                        <a:tabLst>
                          <a:tab pos="342900" algn="l"/>
                          <a:tab pos="685800" algn="l"/>
                          <a:tab pos="1028700" algn="l"/>
                          <a:tab pos="1371600" algn="l"/>
                          <a:tab pos="1714500" algn="l"/>
                        </a:tabLst>
                      </a:pPr>
                      <a:r>
                        <a:rPr lang="en-US" sz="1200" dirty="0"/>
                        <a:t>color</a:t>
                      </a:r>
                      <a:endParaRPr lang="en-CA" sz="1200" dirty="0">
                        <a:latin typeface="Consolas"/>
                        <a:ea typeface="Times New Roman"/>
                        <a:cs typeface="Times New Roman"/>
                      </a:endParaRPr>
                    </a:p>
                  </a:txBody>
                  <a:tcPr marL="47326" marR="47326" marT="0" marB="0"/>
                </a:tc>
              </a:tr>
              <a:tr h="915549">
                <a:tc>
                  <a:txBody>
                    <a:bodyPr/>
                    <a:lstStyle/>
                    <a:p>
                      <a:pPr>
                        <a:lnSpc>
                          <a:spcPts val="1600"/>
                        </a:lnSpc>
                        <a:spcBef>
                          <a:spcPts val="700"/>
                        </a:spcBef>
                        <a:spcAft>
                          <a:spcPts val="700"/>
                        </a:spcAft>
                      </a:pPr>
                      <a:r>
                        <a:rPr lang="en-US" sz="1200" dirty="0"/>
                        <a:t>Borders</a:t>
                      </a:r>
                      <a:endParaRPr lang="en-CA" sz="1200" dirty="0">
                        <a:latin typeface="Calibri"/>
                        <a:ea typeface="Calibri"/>
                        <a:cs typeface="Times New Roman"/>
                      </a:endParaRPr>
                    </a:p>
                  </a:txBody>
                  <a:tcPr marL="47326" marR="47326" marT="0" marB="0"/>
                </a:tc>
                <a:tc>
                  <a:txBody>
                    <a:bodyPr/>
                    <a:lstStyle/>
                    <a:p>
                      <a:pPr>
                        <a:lnSpc>
                          <a:spcPts val="1500"/>
                        </a:lnSpc>
                        <a:spcAft>
                          <a:spcPts val="0"/>
                        </a:spcAft>
                        <a:tabLst>
                          <a:tab pos="342900" algn="l"/>
                          <a:tab pos="685800" algn="l"/>
                          <a:tab pos="1028700" algn="l"/>
                          <a:tab pos="1371600" algn="l"/>
                          <a:tab pos="1714500" algn="l"/>
                        </a:tabLst>
                      </a:pPr>
                      <a:r>
                        <a:rPr lang="en-US" sz="1200" dirty="0"/>
                        <a:t>border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border-width</a:t>
                      </a:r>
                      <a:endParaRPr lang="en-CA" sz="1200" dirty="0"/>
                    </a:p>
                    <a:p>
                      <a:pPr>
                        <a:lnSpc>
                          <a:spcPts val="1500"/>
                        </a:lnSpc>
                        <a:spcAft>
                          <a:spcPts val="0"/>
                        </a:spcAft>
                        <a:tabLst>
                          <a:tab pos="342900" algn="l"/>
                          <a:tab pos="685800" algn="l"/>
                          <a:tab pos="1028700" algn="l"/>
                          <a:tab pos="1371600" algn="l"/>
                          <a:tab pos="1714500" algn="l"/>
                        </a:tabLst>
                      </a:pPr>
                      <a:r>
                        <a:rPr lang="en-US" sz="1200" dirty="0"/>
                        <a:t>border-style</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border-top-width</a:t>
                      </a:r>
                      <a:endParaRPr lang="en-CA" sz="1200" dirty="0"/>
                    </a:p>
                    <a:p>
                      <a:pPr>
                        <a:lnSpc>
                          <a:spcPts val="1500"/>
                        </a:lnSpc>
                        <a:spcAft>
                          <a:spcPts val="0"/>
                        </a:spcAft>
                        <a:tabLst>
                          <a:tab pos="342900" algn="l"/>
                          <a:tab pos="685800" algn="l"/>
                          <a:tab pos="1028700" algn="l"/>
                          <a:tab pos="1371600" algn="l"/>
                          <a:tab pos="1714500" algn="l"/>
                        </a:tabLst>
                      </a:pPr>
                      <a:r>
                        <a:rPr lang="en-US" sz="1200" dirty="0"/>
                        <a:t>etc</a:t>
                      </a:r>
                      <a:endParaRPr lang="en-CA" sz="1200" dirty="0">
                        <a:latin typeface="Consolas"/>
                        <a:ea typeface="Times New Roman"/>
                        <a:cs typeface="Times New Roman"/>
                      </a:endParaRPr>
                    </a:p>
                  </a:txBody>
                  <a:tcPr marL="47326" marR="47326" marT="0" marB="0"/>
                </a:tc>
              </a:tr>
            </a:tbl>
          </a:graphicData>
        </a:graphic>
      </p:graphicFrame>
      <p:graphicFrame>
        <p:nvGraphicFramePr>
          <p:cNvPr id="5" name="Content Placeholder 5"/>
          <p:cNvGraphicFramePr>
            <a:graphicFrameLocks/>
          </p:cNvGraphicFramePr>
          <p:nvPr>
            <p:extLst/>
          </p:nvPr>
        </p:nvGraphicFramePr>
        <p:xfrm>
          <a:off x="5554494" y="1358629"/>
          <a:ext cx="6027906" cy="5279269"/>
        </p:xfrm>
        <a:graphic>
          <a:graphicData uri="http://schemas.openxmlformats.org/drawingml/2006/table">
            <a:tbl>
              <a:tblPr firstRow="1" firstCol="1">
                <a:tableStyleId>{5C22544A-7EE6-4342-B048-85BDC9FD1C3A}</a:tableStyleId>
              </a:tblPr>
              <a:tblGrid>
                <a:gridCol w="1540969"/>
                <a:gridCol w="4486937"/>
              </a:tblGrid>
              <a:tr h="0">
                <a:tc>
                  <a:txBody>
                    <a:bodyPr/>
                    <a:lstStyle/>
                    <a:p>
                      <a:pPr>
                        <a:lnSpc>
                          <a:spcPts val="1600"/>
                        </a:lnSpc>
                        <a:spcAft>
                          <a:spcPts val="1400"/>
                        </a:spcAft>
                      </a:pPr>
                      <a:r>
                        <a:rPr lang="en-US" sz="1400" b="0" dirty="0" smtClean="0"/>
                        <a:t>Property </a:t>
                      </a:r>
                      <a:r>
                        <a:rPr lang="en-US" sz="1400" b="0" dirty="0"/>
                        <a:t>Type</a:t>
                      </a:r>
                      <a:endParaRPr lang="en-CA" sz="1400" b="0" dirty="0">
                        <a:solidFill>
                          <a:srgbClr val="1F497D"/>
                        </a:solidFill>
                        <a:latin typeface="Calibri"/>
                        <a:ea typeface="Times New Roman"/>
                        <a:cs typeface="Times New Roman"/>
                      </a:endParaRPr>
                    </a:p>
                  </a:txBody>
                  <a:tcPr marL="47326" marR="47326" marT="91440" marB="9144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47326" marR="47326" marT="91440" marB="91440"/>
                </a:tc>
              </a:tr>
              <a:tr h="686662">
                <a:tc>
                  <a:txBody>
                    <a:bodyPr/>
                    <a:lstStyle/>
                    <a:p>
                      <a:pPr>
                        <a:lnSpc>
                          <a:spcPts val="1600"/>
                        </a:lnSpc>
                        <a:spcBef>
                          <a:spcPts val="700"/>
                        </a:spcBef>
                        <a:spcAft>
                          <a:spcPts val="700"/>
                        </a:spcAft>
                      </a:pPr>
                      <a:r>
                        <a:rPr lang="en-US" sz="1200" dirty="0"/>
                        <a:t>Spacing</a:t>
                      </a:r>
                      <a:endParaRPr lang="en-CA" sz="1200" dirty="0">
                        <a:latin typeface="Calibri"/>
                        <a:ea typeface="Calibri"/>
                        <a:cs typeface="Times New Roman"/>
                      </a:endParaRPr>
                    </a:p>
                  </a:txBody>
                  <a:tcPr marL="47326" marR="47326" marT="91440" marB="91440"/>
                </a:tc>
                <a:tc>
                  <a:txBody>
                    <a:bodyPr/>
                    <a:lstStyle/>
                    <a:p>
                      <a:pPr>
                        <a:lnSpc>
                          <a:spcPts val="1500"/>
                        </a:lnSpc>
                        <a:spcAft>
                          <a:spcPts val="0"/>
                        </a:spcAft>
                        <a:tabLst>
                          <a:tab pos="342900" algn="l"/>
                          <a:tab pos="685800" algn="l"/>
                          <a:tab pos="1028700" algn="l"/>
                          <a:tab pos="1371600" algn="l"/>
                          <a:tab pos="1714500" algn="l"/>
                        </a:tabLst>
                      </a:pPr>
                      <a:r>
                        <a:rPr lang="en-US" sz="1200"/>
                        <a:t>padding</a:t>
                      </a:r>
                      <a:endParaRPr lang="en-CA" sz="1200"/>
                    </a:p>
                    <a:p>
                      <a:pPr>
                        <a:lnSpc>
                          <a:spcPts val="1500"/>
                        </a:lnSpc>
                        <a:spcAft>
                          <a:spcPts val="0"/>
                        </a:spcAft>
                        <a:tabLst>
                          <a:tab pos="342900" algn="l"/>
                          <a:tab pos="685800" algn="l"/>
                          <a:tab pos="1028700" algn="l"/>
                          <a:tab pos="1371600" algn="l"/>
                          <a:tab pos="1714500" algn="l"/>
                        </a:tabLst>
                      </a:pPr>
                      <a:r>
                        <a:rPr lang="en-US" sz="1200"/>
                        <a:t>padding-bottom, padding-left, padding-right, padding-top </a:t>
                      </a:r>
                      <a:endParaRPr lang="en-CA" sz="1200"/>
                    </a:p>
                    <a:p>
                      <a:pPr>
                        <a:lnSpc>
                          <a:spcPts val="1500"/>
                        </a:lnSpc>
                        <a:spcAft>
                          <a:spcPts val="0"/>
                        </a:spcAft>
                        <a:tabLst>
                          <a:tab pos="342900" algn="l"/>
                          <a:tab pos="685800" algn="l"/>
                          <a:tab pos="1028700" algn="l"/>
                          <a:tab pos="1371600" algn="l"/>
                          <a:tab pos="1714500" algn="l"/>
                        </a:tabLst>
                      </a:pPr>
                      <a:r>
                        <a:rPr lang="en-US" sz="1200"/>
                        <a:t>margin</a:t>
                      </a:r>
                      <a:endParaRPr lang="en-CA" sz="1200"/>
                    </a:p>
                    <a:p>
                      <a:pPr>
                        <a:lnSpc>
                          <a:spcPts val="1500"/>
                        </a:lnSpc>
                        <a:spcAft>
                          <a:spcPts val="0"/>
                        </a:spcAft>
                        <a:tabLst>
                          <a:tab pos="342900" algn="l"/>
                          <a:tab pos="685800" algn="l"/>
                          <a:tab pos="1028700" algn="l"/>
                          <a:tab pos="1371600" algn="l"/>
                          <a:tab pos="1714500" algn="l"/>
                        </a:tabLst>
                      </a:pPr>
                      <a:r>
                        <a:rPr lang="en-US" sz="1200"/>
                        <a:t>margin-bottom, margin-left, margin-right, margin-top</a:t>
                      </a:r>
                      <a:endParaRPr lang="en-CA" sz="1200">
                        <a:latin typeface="Consolas"/>
                        <a:ea typeface="Times New Roman"/>
                        <a:cs typeface="Times New Roman"/>
                      </a:endParaRPr>
                    </a:p>
                  </a:txBody>
                  <a:tcPr marL="47326" marR="47326" marT="91440" marB="91440"/>
                </a:tc>
              </a:tr>
              <a:tr h="572218">
                <a:tc>
                  <a:txBody>
                    <a:bodyPr/>
                    <a:lstStyle/>
                    <a:p>
                      <a:pPr>
                        <a:lnSpc>
                          <a:spcPts val="1600"/>
                        </a:lnSpc>
                        <a:spcBef>
                          <a:spcPts val="700"/>
                        </a:spcBef>
                        <a:spcAft>
                          <a:spcPts val="700"/>
                        </a:spcAft>
                      </a:pPr>
                      <a:r>
                        <a:rPr lang="en-US" sz="1200"/>
                        <a:t>Sizing</a:t>
                      </a:r>
                      <a:endParaRPr lang="en-CA" sz="1200">
                        <a:latin typeface="Calibri"/>
                        <a:ea typeface="Calibri"/>
                        <a:cs typeface="Times New Roman"/>
                      </a:endParaRPr>
                    </a:p>
                  </a:txBody>
                  <a:tcPr marL="47326" marR="47326" marT="91440" marB="91440"/>
                </a:tc>
                <a:tc>
                  <a:txBody>
                    <a:bodyPr/>
                    <a:lstStyle/>
                    <a:p>
                      <a:pPr>
                        <a:lnSpc>
                          <a:spcPts val="1500"/>
                        </a:lnSpc>
                        <a:spcAft>
                          <a:spcPts val="0"/>
                        </a:spcAft>
                        <a:tabLst>
                          <a:tab pos="342900" algn="l"/>
                          <a:tab pos="685800" algn="l"/>
                          <a:tab pos="1028700" algn="l"/>
                          <a:tab pos="1371600" algn="l"/>
                          <a:tab pos="1714500" algn="l"/>
                        </a:tabLst>
                      </a:pPr>
                      <a:r>
                        <a:rPr lang="en-US" sz="1200" dirty="0"/>
                        <a:t>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max-width</a:t>
                      </a:r>
                      <a:endParaRPr lang="en-CA" sz="1200" dirty="0"/>
                    </a:p>
                    <a:p>
                      <a:pPr>
                        <a:lnSpc>
                          <a:spcPts val="1500"/>
                        </a:lnSpc>
                        <a:spcAft>
                          <a:spcPts val="0"/>
                        </a:spcAft>
                        <a:tabLst>
                          <a:tab pos="342900" algn="l"/>
                          <a:tab pos="685800" algn="l"/>
                          <a:tab pos="1028700" algn="l"/>
                          <a:tab pos="1371600" algn="l"/>
                          <a:tab pos="1714500" algn="l"/>
                        </a:tabLst>
                      </a:pPr>
                      <a:r>
                        <a:rPr lang="en-US" sz="1200" dirty="0"/>
                        <a:t>min-height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min-width</a:t>
                      </a:r>
                      <a:endParaRPr lang="en-CA" sz="1200" dirty="0"/>
                    </a:p>
                    <a:p>
                      <a:pPr>
                        <a:lnSpc>
                          <a:spcPts val="1500"/>
                        </a:lnSpc>
                        <a:spcAft>
                          <a:spcPts val="0"/>
                        </a:spcAft>
                        <a:tabLst>
                          <a:tab pos="342900" algn="l"/>
                          <a:tab pos="685800" algn="l"/>
                          <a:tab pos="1028700" algn="l"/>
                          <a:tab pos="1371600" algn="l"/>
                          <a:tab pos="1714500" algn="l"/>
                        </a:tabLst>
                      </a:pPr>
                      <a:r>
                        <a:rPr lang="en-US" sz="1200" dirty="0"/>
                        <a:t>width</a:t>
                      </a:r>
                      <a:endParaRPr lang="en-CA" sz="1200" dirty="0">
                        <a:latin typeface="Consolas"/>
                        <a:ea typeface="Times New Roman"/>
                        <a:cs typeface="Times New Roman"/>
                      </a:endParaRPr>
                    </a:p>
                  </a:txBody>
                  <a:tcPr marL="47326" marR="47326" marT="91440" marB="91440"/>
                </a:tc>
              </a:tr>
              <a:tr h="686662">
                <a:tc>
                  <a:txBody>
                    <a:bodyPr/>
                    <a:lstStyle/>
                    <a:p>
                      <a:pPr>
                        <a:lnSpc>
                          <a:spcPts val="1600"/>
                        </a:lnSpc>
                        <a:spcBef>
                          <a:spcPts val="700"/>
                        </a:spcBef>
                        <a:spcAft>
                          <a:spcPts val="700"/>
                        </a:spcAft>
                      </a:pPr>
                      <a:r>
                        <a:rPr lang="en-US" sz="1200"/>
                        <a:t>Layout</a:t>
                      </a:r>
                      <a:endParaRPr lang="en-CA" sz="1200">
                        <a:latin typeface="Calibri"/>
                        <a:ea typeface="Calibri"/>
                        <a:cs typeface="Times New Roman"/>
                      </a:endParaRPr>
                    </a:p>
                  </a:txBody>
                  <a:tcPr marL="47326" marR="47326" marT="91440" marB="91440"/>
                </a:tc>
                <a:tc>
                  <a:txBody>
                    <a:bodyPr/>
                    <a:lstStyle/>
                    <a:p>
                      <a:pPr>
                        <a:lnSpc>
                          <a:spcPts val="1500"/>
                        </a:lnSpc>
                        <a:spcAft>
                          <a:spcPts val="0"/>
                        </a:spcAft>
                        <a:tabLst>
                          <a:tab pos="342900" algn="l"/>
                          <a:tab pos="685800" algn="l"/>
                          <a:tab pos="1028700" algn="l"/>
                          <a:tab pos="1371600" algn="l"/>
                          <a:tab pos="1714500" algn="l"/>
                        </a:tabLst>
                      </a:pPr>
                      <a:r>
                        <a:rPr lang="en-US" sz="1200" dirty="0"/>
                        <a:t>bottom, left, right, top</a:t>
                      </a:r>
                      <a:endParaRPr lang="en-CA" sz="1200" dirty="0"/>
                    </a:p>
                    <a:p>
                      <a:pPr>
                        <a:lnSpc>
                          <a:spcPts val="1500"/>
                        </a:lnSpc>
                        <a:spcAft>
                          <a:spcPts val="0"/>
                        </a:spcAft>
                        <a:tabLst>
                          <a:tab pos="342900" algn="l"/>
                          <a:tab pos="685800" algn="l"/>
                          <a:tab pos="1028700" algn="l"/>
                          <a:tab pos="1371600" algn="l"/>
                          <a:tab pos="1714500" algn="l"/>
                        </a:tabLst>
                      </a:pPr>
                      <a:r>
                        <a:rPr lang="en-US" sz="1200" dirty="0"/>
                        <a:t>clear</a:t>
                      </a:r>
                      <a:endParaRPr lang="en-CA" sz="1200" dirty="0"/>
                    </a:p>
                    <a:p>
                      <a:pPr>
                        <a:lnSpc>
                          <a:spcPts val="1500"/>
                        </a:lnSpc>
                        <a:spcAft>
                          <a:spcPts val="0"/>
                        </a:spcAft>
                        <a:tabLst>
                          <a:tab pos="342900" algn="l"/>
                          <a:tab pos="685800" algn="l"/>
                          <a:tab pos="1028700" algn="l"/>
                          <a:tab pos="1371600" algn="l"/>
                          <a:tab pos="1714500" algn="l"/>
                        </a:tabLst>
                      </a:pPr>
                      <a:r>
                        <a:rPr lang="en-US" sz="1200" dirty="0"/>
                        <a:t>display</a:t>
                      </a:r>
                      <a:endParaRPr lang="en-CA" sz="1200" dirty="0"/>
                    </a:p>
                    <a:p>
                      <a:pPr>
                        <a:lnSpc>
                          <a:spcPts val="1500"/>
                        </a:lnSpc>
                        <a:spcAft>
                          <a:spcPts val="0"/>
                        </a:spcAft>
                        <a:tabLst>
                          <a:tab pos="342900" algn="l"/>
                          <a:tab pos="685800" algn="l"/>
                          <a:tab pos="1028700" algn="l"/>
                          <a:tab pos="1371600" algn="l"/>
                          <a:tab pos="1714500" algn="l"/>
                        </a:tabLst>
                      </a:pPr>
                      <a:r>
                        <a:rPr lang="en-US" sz="1200" dirty="0"/>
                        <a:t>float</a:t>
                      </a:r>
                      <a:endParaRPr lang="en-CA" sz="1200" dirty="0"/>
                    </a:p>
                    <a:p>
                      <a:pPr>
                        <a:lnSpc>
                          <a:spcPts val="1500"/>
                        </a:lnSpc>
                        <a:spcAft>
                          <a:spcPts val="0"/>
                        </a:spcAft>
                        <a:tabLst>
                          <a:tab pos="342900" algn="l"/>
                          <a:tab pos="685800" algn="l"/>
                          <a:tab pos="1028700" algn="l"/>
                          <a:tab pos="1371600" algn="l"/>
                          <a:tab pos="1714500" algn="l"/>
                        </a:tabLst>
                      </a:pPr>
                      <a:r>
                        <a:rPr lang="en-US" sz="1200" dirty="0"/>
                        <a:t>overflow</a:t>
                      </a:r>
                      <a:endParaRPr lang="en-CA" sz="1200" dirty="0"/>
                    </a:p>
                    <a:p>
                      <a:pPr>
                        <a:lnSpc>
                          <a:spcPts val="1500"/>
                        </a:lnSpc>
                        <a:spcAft>
                          <a:spcPts val="0"/>
                        </a:spcAft>
                        <a:tabLst>
                          <a:tab pos="342900" algn="l"/>
                          <a:tab pos="685800" algn="l"/>
                          <a:tab pos="1028700" algn="l"/>
                          <a:tab pos="1371600" algn="l"/>
                          <a:tab pos="1714500" algn="l"/>
                        </a:tabLst>
                      </a:pPr>
                      <a:r>
                        <a:rPr lang="en-US" sz="1200" dirty="0"/>
                        <a:t>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visibility</a:t>
                      </a:r>
                      <a:endParaRPr lang="en-CA" sz="1200" dirty="0"/>
                    </a:p>
                    <a:p>
                      <a:pPr>
                        <a:lnSpc>
                          <a:spcPts val="1500"/>
                        </a:lnSpc>
                        <a:spcAft>
                          <a:spcPts val="0"/>
                        </a:spcAft>
                        <a:tabLst>
                          <a:tab pos="342900" algn="l"/>
                          <a:tab pos="685800" algn="l"/>
                          <a:tab pos="1028700" algn="l"/>
                          <a:tab pos="1371600" algn="l"/>
                          <a:tab pos="1714500" algn="l"/>
                        </a:tabLst>
                      </a:pPr>
                      <a:r>
                        <a:rPr lang="en-US" sz="1200" dirty="0"/>
                        <a:t>z-index</a:t>
                      </a:r>
                      <a:endParaRPr lang="en-CA" sz="1200" dirty="0">
                        <a:latin typeface="Consolas"/>
                        <a:ea typeface="Times New Roman"/>
                        <a:cs typeface="Times New Roman"/>
                      </a:endParaRPr>
                    </a:p>
                  </a:txBody>
                  <a:tcPr marL="47326" marR="47326" marT="91440" marB="91440"/>
                </a:tc>
              </a:tr>
              <a:tr h="915549">
                <a:tc>
                  <a:txBody>
                    <a:bodyPr/>
                    <a:lstStyle/>
                    <a:p>
                      <a:pPr>
                        <a:lnSpc>
                          <a:spcPts val="1600"/>
                        </a:lnSpc>
                        <a:spcBef>
                          <a:spcPts val="700"/>
                        </a:spcBef>
                        <a:spcAft>
                          <a:spcPts val="700"/>
                        </a:spcAft>
                      </a:pPr>
                      <a:r>
                        <a:rPr lang="en-US" sz="1200" dirty="0" smtClean="0"/>
                        <a:t>Lists</a:t>
                      </a:r>
                      <a:endParaRPr lang="en-CA" sz="1200" dirty="0">
                        <a:latin typeface="Calibri"/>
                        <a:ea typeface="Calibri"/>
                        <a:cs typeface="Times New Roman"/>
                      </a:endParaRPr>
                    </a:p>
                  </a:txBody>
                  <a:tcPr marL="47326" marR="47326" marT="91440" marB="91440"/>
                </a:tc>
                <a:tc>
                  <a:txBody>
                    <a:bodyPr/>
                    <a:lstStyle/>
                    <a:p>
                      <a:pPr>
                        <a:lnSpc>
                          <a:spcPts val="1500"/>
                        </a:lnSpc>
                        <a:spcAft>
                          <a:spcPts val="0"/>
                        </a:spcAft>
                        <a:tabLst>
                          <a:tab pos="342900" algn="l"/>
                          <a:tab pos="685800" algn="l"/>
                          <a:tab pos="1028700" algn="l"/>
                          <a:tab pos="1371600" algn="l"/>
                          <a:tab pos="1714500" algn="l"/>
                        </a:tabLst>
                      </a:pPr>
                      <a:r>
                        <a:rPr lang="en-US" sz="1200" dirty="0"/>
                        <a:t>list-style</a:t>
                      </a:r>
                      <a:endParaRPr lang="en-CA" sz="1200" dirty="0"/>
                    </a:p>
                    <a:p>
                      <a:pPr>
                        <a:lnSpc>
                          <a:spcPts val="1500"/>
                        </a:lnSpc>
                        <a:spcAft>
                          <a:spcPts val="0"/>
                        </a:spcAft>
                        <a:tabLst>
                          <a:tab pos="342900" algn="l"/>
                          <a:tab pos="685800" algn="l"/>
                          <a:tab pos="1028700" algn="l"/>
                          <a:tab pos="1371600" algn="l"/>
                          <a:tab pos="1714500" algn="l"/>
                        </a:tabLst>
                      </a:pPr>
                      <a:r>
                        <a:rPr lang="en-US" sz="1200" dirty="0"/>
                        <a:t>list-style-image</a:t>
                      </a:r>
                      <a:endParaRPr lang="en-CA" sz="1200" dirty="0"/>
                    </a:p>
                    <a:p>
                      <a:pPr>
                        <a:lnSpc>
                          <a:spcPts val="1500"/>
                        </a:lnSpc>
                        <a:spcAft>
                          <a:spcPts val="0"/>
                        </a:spcAft>
                        <a:tabLst>
                          <a:tab pos="342900" algn="l"/>
                          <a:tab pos="685800" algn="l"/>
                          <a:tab pos="1028700" algn="l"/>
                          <a:tab pos="1371600" algn="l"/>
                          <a:tab pos="1714500" algn="l"/>
                        </a:tabLst>
                      </a:pPr>
                      <a:r>
                        <a:rPr lang="en-US" sz="1200" dirty="0" smtClean="0"/>
                        <a:t>list-style-type</a:t>
                      </a:r>
                      <a:endParaRPr lang="en-CA" sz="1200" dirty="0">
                        <a:latin typeface="Consolas"/>
                        <a:ea typeface="Times New Roman"/>
                        <a:cs typeface="Times New Roman"/>
                      </a:endParaRPr>
                    </a:p>
                  </a:txBody>
                  <a:tcPr marL="47326" marR="47326" marT="91440" marB="91440"/>
                </a:tc>
              </a:tr>
            </a:tbl>
          </a:graphicData>
        </a:graphic>
      </p:graphicFrame>
    </p:spTree>
    <p:extLst>
      <p:ext uri="{BB962C8B-B14F-4D97-AF65-F5344CB8AC3E}">
        <p14:creationId xmlns:p14="http://schemas.microsoft.com/office/powerpoint/2010/main" val="592601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8302"/>
            <a:ext cx="10972800" cy="990600"/>
          </a:xfrm>
        </p:spPr>
        <p:txBody>
          <a:bodyPr/>
          <a:lstStyle/>
          <a:p>
            <a:r>
              <a:rPr lang="en-US" dirty="0" smtClean="0"/>
              <a:t>Style Locations</a:t>
            </a:r>
            <a:endParaRPr lang="en-US" dirty="0"/>
          </a:p>
        </p:txBody>
      </p:sp>
      <p:sp>
        <p:nvSpPr>
          <p:cNvPr id="3" name="Content Placeholder 2"/>
          <p:cNvSpPr>
            <a:spLocks noGrp="1"/>
          </p:cNvSpPr>
          <p:nvPr>
            <p:ph idx="1"/>
          </p:nvPr>
        </p:nvSpPr>
        <p:spPr>
          <a:xfrm>
            <a:off x="609600" y="1522379"/>
            <a:ext cx="10972800" cy="4876800"/>
          </a:xfrm>
        </p:spPr>
        <p:txBody>
          <a:bodyPr/>
          <a:lstStyle/>
          <a:p>
            <a:r>
              <a:rPr lang="en-US" dirty="0" smtClean="0"/>
              <a:t>CSS style rules can be located in three different locations.</a:t>
            </a:r>
          </a:p>
          <a:p>
            <a:pPr indent="457200">
              <a:buFont typeface="Arial" pitchFamily="34" charset="0"/>
              <a:buChar char="•"/>
            </a:pPr>
            <a:r>
              <a:rPr lang="en-US" dirty="0" smtClean="0"/>
              <a:t>Inline</a:t>
            </a:r>
          </a:p>
          <a:p>
            <a:pPr indent="457200">
              <a:buFont typeface="Arial" pitchFamily="34" charset="0"/>
              <a:buChar char="•"/>
            </a:pPr>
            <a:r>
              <a:rPr lang="en-US" dirty="0" smtClean="0"/>
              <a:t>Embedded</a:t>
            </a:r>
          </a:p>
          <a:p>
            <a:pPr indent="457200">
              <a:buFont typeface="Arial" pitchFamily="34" charset="0"/>
              <a:buChar char="•"/>
            </a:pPr>
            <a:r>
              <a:rPr lang="en-US" dirty="0" smtClean="0"/>
              <a:t>External</a:t>
            </a:r>
          </a:p>
          <a:p>
            <a:pPr indent="457200"/>
            <a:r>
              <a:rPr lang="en-US" dirty="0" smtClean="0"/>
              <a:t>And you can combine all 3!</a:t>
            </a:r>
          </a:p>
          <a:p>
            <a:endParaRPr lang="en-US" dirty="0" smtClean="0"/>
          </a:p>
        </p:txBody>
      </p:sp>
    </p:spTree>
    <p:extLst>
      <p:ext uri="{BB962C8B-B14F-4D97-AF65-F5344CB8AC3E}">
        <p14:creationId xmlns:p14="http://schemas.microsoft.com/office/powerpoint/2010/main" val="17010679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lecture2</Template>
  <TotalTime>1632</TotalTime>
  <Words>8687</Words>
  <Application>Microsoft Macintosh PowerPoint</Application>
  <PresentationFormat>Widescreen</PresentationFormat>
  <Paragraphs>1113</Paragraphs>
  <Slides>124</Slides>
  <Notes>19</Notes>
  <HiddenSlides>9</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124</vt:i4>
      </vt:variant>
    </vt:vector>
  </HeadingPairs>
  <TitlesOfParts>
    <vt:vector size="133" baseType="lpstr">
      <vt:lpstr>Calibri</vt:lpstr>
      <vt:lpstr>Consolas</vt:lpstr>
      <vt:lpstr>Courier</vt:lpstr>
      <vt:lpstr>Georgia</vt:lpstr>
      <vt:lpstr>Rockwell</vt:lpstr>
      <vt:lpstr>Times New Roman</vt:lpstr>
      <vt:lpstr>Arial</vt:lpstr>
      <vt:lpstr>Clarity</vt:lpstr>
      <vt:lpstr>Visio</vt:lpstr>
      <vt:lpstr>CS 135 Scalable SW Architecture </vt:lpstr>
      <vt:lpstr>Lets review … </vt:lpstr>
      <vt:lpstr>Challenges of DS</vt:lpstr>
      <vt:lpstr>Challenges of DS (cont.)</vt:lpstr>
      <vt:lpstr>Software Architecture of a DS </vt:lpstr>
      <vt:lpstr>Software Architectures</vt:lpstr>
      <vt:lpstr>Distributed System Architecture </vt:lpstr>
      <vt:lpstr>DNS Example</vt:lpstr>
      <vt:lpstr>DNS Example (Cont.)</vt:lpstr>
      <vt:lpstr>Distributed System Architecture (Cont.)</vt:lpstr>
      <vt:lpstr>Skype’s P2P Architecture</vt:lpstr>
      <vt:lpstr>P2P Advantages / Disadvantages</vt:lpstr>
      <vt:lpstr>Distributed System Architecture (Cont.) </vt:lpstr>
      <vt:lpstr>Distributed System Architecture (Cont.)</vt:lpstr>
      <vt:lpstr>Distributed System Architecture (Cont.)</vt:lpstr>
      <vt:lpstr>Design DS considerations</vt:lpstr>
      <vt:lpstr>Distributed Systems</vt:lpstr>
      <vt:lpstr>Layered Architecture</vt:lpstr>
      <vt:lpstr>Link Layer</vt:lpstr>
      <vt:lpstr>Internet Layer</vt:lpstr>
      <vt:lpstr>IP Addresses</vt:lpstr>
      <vt:lpstr>PowerPoint Presentation</vt:lpstr>
      <vt:lpstr>Transport Layer</vt:lpstr>
      <vt:lpstr>TCP vs UDP</vt:lpstr>
      <vt:lpstr>Application Layer</vt:lpstr>
      <vt:lpstr>What happens when you navigate to a URL?</vt:lpstr>
      <vt:lpstr>1 – You enter a URL into a browser</vt:lpstr>
      <vt:lpstr>2 – Browser looks up IP via DNS server</vt:lpstr>
      <vt:lpstr>Domain Levels</vt:lpstr>
      <vt:lpstr>Name Registration</vt:lpstr>
      <vt:lpstr>DNS Address Resolution</vt:lpstr>
      <vt:lpstr>IP Address Resolution</vt:lpstr>
      <vt:lpstr>Domain name address resolution process</vt:lpstr>
      <vt:lpstr>URL Components</vt:lpstr>
      <vt:lpstr>Query String</vt:lpstr>
      <vt:lpstr>3. The browser sends a HTTP request to the web server</vt:lpstr>
      <vt:lpstr>HTTP Request Headers</vt:lpstr>
      <vt:lpstr>Request Methods</vt:lpstr>
      <vt:lpstr>GET versus POST requests</vt:lpstr>
      <vt:lpstr>4. The server responds with a permanent redirect</vt:lpstr>
      <vt:lpstr>Response Codes</vt:lpstr>
      <vt:lpstr>5. The browser follows the redirect</vt:lpstr>
      <vt:lpstr>6. The server ‘handles’ the request</vt:lpstr>
      <vt:lpstr>7. The server sends back a HTML response</vt:lpstr>
      <vt:lpstr>8. The browser begins rendering the HTML</vt:lpstr>
      <vt:lpstr>9. The browser sends requests for objects embedded in HTML</vt:lpstr>
      <vt:lpstr>10. The browser sends further asynchronous (AJAX) requests</vt:lpstr>
      <vt:lpstr>So to review … </vt:lpstr>
      <vt:lpstr>Browser parsing HTML and making subsequent requests</vt:lpstr>
      <vt:lpstr>Lets do some HTML/CSS now </vt:lpstr>
      <vt:lpstr>Hypertext Markup Language (HTML) </vt:lpstr>
      <vt:lpstr>What is the W3C?</vt:lpstr>
      <vt:lpstr>HTML5</vt:lpstr>
      <vt:lpstr>Elements and Attributes</vt:lpstr>
      <vt:lpstr>Structure of an HTML page</vt:lpstr>
      <vt:lpstr>Head Tag : &lt;head&gt; …. &lt;/head&gt;</vt:lpstr>
      <vt:lpstr>Page title :  &lt;title&gt;</vt:lpstr>
      <vt:lpstr>Body Tag: &lt;body&gt; … &lt;/body&gt;</vt:lpstr>
      <vt:lpstr>Paragraph: &lt;p&gt; </vt:lpstr>
      <vt:lpstr>Headings: &lt;h1&gt;, &lt;h2&gt;, …, &lt;h6&gt;</vt:lpstr>
      <vt:lpstr>More about HTML tags </vt:lpstr>
      <vt:lpstr>Horizontal Line: &lt;hr&gt;</vt:lpstr>
      <vt:lpstr>Links: &lt;a&gt; </vt:lpstr>
      <vt:lpstr>Images: &lt;img&gt;</vt:lpstr>
      <vt:lpstr>Images as Links:   &lt;img&gt;  and &lt;a&gt; tag</vt:lpstr>
      <vt:lpstr>Line break: &lt;br&gt; </vt:lpstr>
      <vt:lpstr>Emphasis: &lt;em&gt;, &lt;strong&gt; </vt:lpstr>
      <vt:lpstr>Comments: &lt;!-- ... --&gt;</vt:lpstr>
      <vt:lpstr>Unordered List : &lt;ul&gt;</vt:lpstr>
      <vt:lpstr>Ordered List : &lt;ol&gt;</vt:lpstr>
      <vt:lpstr>Quotations</vt:lpstr>
      <vt:lpstr>Style  </vt:lpstr>
      <vt:lpstr>Style (Cont.)</vt:lpstr>
      <vt:lpstr>Style (Cont.)</vt:lpstr>
      <vt:lpstr>Style (Cont.)</vt:lpstr>
      <vt:lpstr>Style (Cont.) </vt:lpstr>
      <vt:lpstr>HTML Character Entities </vt:lpstr>
      <vt:lpstr>W3C HTML Validator </vt:lpstr>
      <vt:lpstr>XHTML    versus    HTML5</vt:lpstr>
      <vt:lpstr>Header and Footer</vt:lpstr>
      <vt:lpstr>Header and Footer</vt:lpstr>
      <vt:lpstr>Header and Footer</vt:lpstr>
      <vt:lpstr>Heading Groups</vt:lpstr>
      <vt:lpstr>Navigation</vt:lpstr>
      <vt:lpstr>Articles and Sections</vt:lpstr>
      <vt:lpstr>Sections versus Divs</vt:lpstr>
      <vt:lpstr>Figure and Figure Captions</vt:lpstr>
      <vt:lpstr>Figure and Figure Captions</vt:lpstr>
      <vt:lpstr>Figure and Figure Captions</vt:lpstr>
      <vt:lpstr>Cascading Style Sheets</vt:lpstr>
      <vt:lpstr>What is CSS?</vt:lpstr>
      <vt:lpstr>Benefits of CSS</vt:lpstr>
      <vt:lpstr>CSS Syntax</vt:lpstr>
      <vt:lpstr>Declaration Blocks</vt:lpstr>
      <vt:lpstr>Selectors</vt:lpstr>
      <vt:lpstr>Properties</vt:lpstr>
      <vt:lpstr>Values</vt:lpstr>
      <vt:lpstr>Properties</vt:lpstr>
      <vt:lpstr>Style Locations</vt:lpstr>
      <vt:lpstr>Inline Styles</vt:lpstr>
      <vt:lpstr>Embedded Style Sheet </vt:lpstr>
      <vt:lpstr>External Style Sheet</vt:lpstr>
      <vt:lpstr>Selectors</vt:lpstr>
      <vt:lpstr>Class Selectors</vt:lpstr>
      <vt:lpstr>Id Selectors</vt:lpstr>
      <vt:lpstr>Id versus Class Selectors</vt:lpstr>
      <vt:lpstr>Attribute Selectors</vt:lpstr>
      <vt:lpstr>More Selectors </vt:lpstr>
      <vt:lpstr>If there is conflict</vt:lpstr>
      <vt:lpstr>Inheritance (Cascade Principle #1)</vt:lpstr>
      <vt:lpstr>Inheritance (Cascade Principle #1)</vt:lpstr>
      <vt:lpstr>Specificity (Cascade Principle #2) </vt:lpstr>
      <vt:lpstr>Specificity</vt:lpstr>
      <vt:lpstr>Location (Cascade Principle #3) </vt:lpstr>
      <vt:lpstr>The Box Model</vt:lpstr>
      <vt:lpstr>Background</vt:lpstr>
      <vt:lpstr>Borders</vt:lpstr>
      <vt:lpstr>Margins and Padding</vt:lpstr>
      <vt:lpstr>Width and Height</vt:lpstr>
      <vt:lpstr>Width and Height</vt:lpstr>
      <vt:lpstr>Sizing Elements</vt:lpstr>
      <vt:lpstr>Specifying the Font-Family &amp; Font-Size</vt:lpstr>
      <vt:lpstr>ems and percents</vt:lpstr>
      <vt:lpstr>The rem unit</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41</cp:revision>
  <dcterms:created xsi:type="dcterms:W3CDTF">2017-01-18T00:25:21Z</dcterms:created>
  <dcterms:modified xsi:type="dcterms:W3CDTF">2018-01-18T21:07:10Z</dcterms:modified>
</cp:coreProperties>
</file>